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9734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9" r:id="rId23"/>
    <p:sldId id="9736" r:id="rId24"/>
    <p:sldId id="277" r:id="rId25"/>
  </p:sldIdLst>
  <p:sldSz cx="18288000" cy="10287000"/>
  <p:notesSz cx="6858000" cy="9144000"/>
  <p:embeddedFontLst>
    <p:embeddedFont>
      <p:font typeface="Arial Bold" panose="020B0704020202020204" pitchFamily="34" charset="0"/>
      <p:regular r:id="rId27"/>
      <p:bold r:id="rId28"/>
    </p:embeddedFont>
    <p:embeddedFont>
      <p:font typeface="Arial Italics" panose="020B0604020202020204" charset="0"/>
      <p:regular r:id="rId29"/>
      <p: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Poppins Medium" panose="00000600000000000000" pitchFamily="2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6" autoAdjust="0"/>
    <p:restoredTop sz="93269" autoAdjust="0"/>
  </p:normalViewPr>
  <p:slideViewPr>
    <p:cSldViewPr>
      <p:cViewPr varScale="1">
        <p:scale>
          <a:sx n="159" d="100"/>
          <a:sy n="159" d="100"/>
        </p:scale>
        <p:origin x="11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510B5-CC16-6F45-948F-1B39C2E09008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40136-9EF0-574E-BCB3-9B1DCCC0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23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>
          <a:extLst>
            <a:ext uri="{FF2B5EF4-FFF2-40B4-BE49-F238E27FC236}">
              <a16:creationId xmlns:a16="http://schemas.microsoft.com/office/drawing/2014/main" id="{7F5435D9-3352-968E-312A-087C06EBA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6:notes">
            <a:extLst>
              <a:ext uri="{FF2B5EF4-FFF2-40B4-BE49-F238E27FC236}">
                <a16:creationId xmlns:a16="http://schemas.microsoft.com/office/drawing/2014/main" id="{939CD582-DF5C-3E1F-3852-DD7DE43AE4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6:notes">
            <a:extLst>
              <a:ext uri="{FF2B5EF4-FFF2-40B4-BE49-F238E27FC236}">
                <a16:creationId xmlns:a16="http://schemas.microsoft.com/office/drawing/2014/main" id="{BDD98447-1B6C-D80F-D8F5-8DB3A8B6AA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522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52.png"/><Relationship Id="rId3" Type="http://schemas.openxmlformats.org/officeDocument/2006/relationships/image" Target="../media/image76.sv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82.png"/><Relationship Id="rId5" Type="http://schemas.openxmlformats.org/officeDocument/2006/relationships/image" Target="../media/image41.png"/><Relationship Id="rId15" Type="http://schemas.openxmlformats.org/officeDocument/2006/relationships/image" Target="../media/image85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alanche-technology.com/company/leadership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satellite in space above earth  Description automatically generated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t="-32615" b="-71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224548"/>
            <a:ext cx="10961399" cy="6405797"/>
            <a:chOff x="0" y="0"/>
            <a:chExt cx="2779734" cy="16244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79734" cy="1624465"/>
            </a:xfrm>
            <a:custGeom>
              <a:avLst/>
              <a:gdLst/>
              <a:ahLst/>
              <a:cxnLst/>
              <a:rect l="l" t="t" r="r" b="b"/>
              <a:pathLst>
                <a:path w="2779734" h="1624465">
                  <a:moveTo>
                    <a:pt x="0" y="0"/>
                  </a:moveTo>
                  <a:lnTo>
                    <a:pt x="2779734" y="0"/>
                  </a:lnTo>
                  <a:lnTo>
                    <a:pt x="2779734" y="1624465"/>
                  </a:lnTo>
                  <a:lnTo>
                    <a:pt x="0" y="1624465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2779734" cy="1614940"/>
            </a:xfrm>
            <a:prstGeom prst="rect">
              <a:avLst/>
            </a:prstGeom>
          </p:spPr>
          <p:txBody>
            <a:bodyPr lIns="52759" tIns="52759" rIns="52759" bIns="52759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95959" y="2609242"/>
            <a:ext cx="10024533" cy="2537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59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Single Board Computers For Space:</a:t>
            </a:r>
            <a:r>
              <a:rPr lang="en-US" sz="5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The Next Evolutionary Step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3211" y="5216701"/>
            <a:ext cx="11778045" cy="298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endParaRPr dirty="0"/>
          </a:p>
          <a:p>
            <a:pPr algn="l">
              <a:lnSpc>
                <a:spcPts val="3840"/>
              </a:lnSpc>
            </a:pPr>
            <a:r>
              <a:rPr lang="en-US" sz="32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Bryan Taylor</a:t>
            </a:r>
          </a:p>
          <a:p>
            <a:pPr algn="l">
              <a:lnSpc>
                <a:spcPts val="3840"/>
              </a:lnSpc>
            </a:pP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Director of Business Development, Aerospace and Defense </a:t>
            </a:r>
          </a:p>
          <a:p>
            <a:pPr algn="l">
              <a:lnSpc>
                <a:spcPts val="3840"/>
              </a:lnSpc>
            </a:pP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Avalanche Technology</a:t>
            </a: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840"/>
              </a:lnSpc>
            </a:pPr>
            <a:r>
              <a:rPr lang="en-US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MAPLD 2025</a:t>
            </a:r>
          </a:p>
        </p:txBody>
      </p:sp>
      <p:sp>
        <p:nvSpPr>
          <p:cNvPr id="8" name="Freeform 8"/>
          <p:cNvSpPr/>
          <p:nvPr/>
        </p:nvSpPr>
        <p:spPr>
          <a:xfrm>
            <a:off x="6628607" y="7425366"/>
            <a:ext cx="3728902" cy="817046"/>
          </a:xfrm>
          <a:custGeom>
            <a:avLst/>
            <a:gdLst/>
            <a:ahLst/>
            <a:cxnLst/>
            <a:rect l="l" t="t" r="r" b="b"/>
            <a:pathLst>
              <a:path w="3728902" h="817046">
                <a:moveTo>
                  <a:pt x="0" y="0"/>
                </a:moveTo>
                <a:lnTo>
                  <a:pt x="3728902" y="0"/>
                </a:lnTo>
                <a:lnTo>
                  <a:pt x="3728902" y="817046"/>
                </a:lnTo>
                <a:lnTo>
                  <a:pt x="0" y="817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40">
            <a:extLst>
              <a:ext uri="{FF2B5EF4-FFF2-40B4-BE49-F238E27FC236}">
                <a16:creationId xmlns:a16="http://schemas.microsoft.com/office/drawing/2014/main" id="{A8482999-C509-AC99-4657-5DEC1A7BC0A5}"/>
              </a:ext>
            </a:extLst>
          </p:cNvPr>
          <p:cNvSpPr/>
          <p:nvPr/>
        </p:nvSpPr>
        <p:spPr>
          <a:xfrm>
            <a:off x="0" y="2131666"/>
            <a:ext cx="18287971" cy="665556"/>
          </a:xfrm>
          <a:custGeom>
            <a:avLst/>
            <a:gdLst/>
            <a:ahLst/>
            <a:cxnLst/>
            <a:rect l="l" t="t" r="r" b="b"/>
            <a:pathLst>
              <a:path w="24383961" h="3112492">
                <a:moveTo>
                  <a:pt x="0" y="0"/>
                </a:moveTo>
                <a:lnTo>
                  <a:pt x="24383961" y="0"/>
                </a:lnTo>
                <a:lnTo>
                  <a:pt x="24383961" y="3112492"/>
                </a:lnTo>
                <a:lnTo>
                  <a:pt x="0" y="3112492"/>
                </a:lnTo>
                <a:close/>
              </a:path>
            </a:pathLst>
          </a:custGeom>
          <a:gradFill rotWithShape="1">
            <a:gsLst>
              <a:gs pos="0">
                <a:srgbClr val="0173DB">
                  <a:alpha val="100000"/>
                </a:srgbClr>
              </a:gs>
              <a:gs pos="100000">
                <a:srgbClr val="003294">
                  <a:alpha val="100000"/>
                </a:srgbClr>
              </a:gs>
            </a:gsLst>
            <a:lin ang="0"/>
          </a:gradFill>
        </p:spPr>
        <p:txBody>
          <a:bodyPr/>
          <a:lstStyle/>
          <a:p>
            <a:endParaRPr lang="en-US"/>
          </a:p>
        </p:txBody>
      </p:sp>
      <p:sp>
        <p:nvSpPr>
          <p:cNvPr id="2" name="AutoShape 2"/>
          <p:cNvSpPr/>
          <p:nvPr/>
        </p:nvSpPr>
        <p:spPr>
          <a:xfrm>
            <a:off x="-2123305" y="6265091"/>
            <a:ext cx="11914564" cy="740637"/>
          </a:xfrm>
          <a:prstGeom prst="rect">
            <a:avLst/>
          </a:prstGeom>
          <a:solidFill>
            <a:srgbClr val="1B241A">
              <a:alpha val="4706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-1896514" y="2881114"/>
            <a:ext cx="11687773" cy="2397823"/>
          </a:xfrm>
          <a:prstGeom prst="rect">
            <a:avLst/>
          </a:prstGeom>
          <a:solidFill>
            <a:srgbClr val="1B241A">
              <a:alpha val="4706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2350097" y="8662993"/>
            <a:ext cx="12141355" cy="773270"/>
          </a:xfrm>
          <a:prstGeom prst="rect">
            <a:avLst/>
          </a:prstGeom>
          <a:solidFill>
            <a:srgbClr val="1B241A">
              <a:alpha val="4706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433387"/>
            <a:ext cx="1623060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1B241A"/>
                </a:solidFill>
                <a:latin typeface="Arial Bold"/>
                <a:ea typeface="Arial Bold"/>
                <a:cs typeface="Arial Bold"/>
                <a:sym typeface="Arial Bold"/>
              </a:rPr>
              <a:t>Hi-Rel Boot Requirements Are Only Increasing: </a:t>
            </a:r>
          </a:p>
          <a:p>
            <a:pPr algn="l"/>
            <a:r>
              <a:rPr lang="en-US" sz="3600" dirty="0">
                <a:solidFill>
                  <a:srgbClr val="1B241A"/>
                </a:solidFill>
                <a:latin typeface="Arial"/>
                <a:ea typeface="Arial"/>
                <a:cs typeface="Arial"/>
                <a:sym typeface="Arial"/>
              </a:rPr>
              <a:t>64Mb to ~1Gb Per Image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0126" y="2316134"/>
            <a:ext cx="2028813" cy="45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Vendor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91921" y="2316134"/>
            <a:ext cx="4199580" cy="45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Device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0126" y="5510870"/>
            <a:ext cx="3773655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0"/>
              </a:lnSpc>
            </a:pPr>
            <a:r>
              <a:rPr lang="en-US" sz="26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Microchip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0126" y="6350045"/>
            <a:ext cx="3773655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0"/>
              </a:lnSpc>
            </a:pPr>
            <a:r>
              <a:rPr lang="en-US" sz="26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Lattice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0126" y="8775626"/>
            <a:ext cx="3773655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0"/>
              </a:lnSpc>
            </a:pPr>
            <a:r>
              <a:rPr lang="en-US" sz="26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Vorago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0126" y="3072796"/>
            <a:ext cx="3773655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0"/>
              </a:lnSpc>
            </a:pPr>
            <a:r>
              <a:rPr lang="en-US" sz="26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AMD / Xilinx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0126" y="7189221"/>
            <a:ext cx="3773655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0"/>
              </a:lnSpc>
            </a:pPr>
            <a:r>
              <a:rPr lang="en-US" sz="26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Frontgrade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4491921" y="3148996"/>
            <a:ext cx="6207753" cy="6098435"/>
            <a:chOff x="0" y="0"/>
            <a:chExt cx="8277004" cy="8131246"/>
          </a:xfrm>
        </p:grpSpPr>
        <p:sp>
          <p:nvSpPr>
            <p:cNvPr id="17" name="TextBox 17"/>
            <p:cNvSpPr txBox="1"/>
            <p:nvPr/>
          </p:nvSpPr>
          <p:spPr>
            <a:xfrm>
              <a:off x="0" y="456766"/>
              <a:ext cx="8277004" cy="60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80"/>
                </a:lnSpc>
              </a:pPr>
              <a:r>
                <a:rPr lang="en-US" sz="2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Virtex-5QV-XQR5V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174566"/>
              <a:ext cx="8277004" cy="60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80"/>
                </a:lnSpc>
              </a:pPr>
              <a:r>
                <a:rPr lang="en-US" sz="2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RT Polarfile RTPF500T-1CB1509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4293466"/>
              <a:ext cx="8277004" cy="60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80"/>
                </a:lnSpc>
              </a:pPr>
              <a:r>
                <a:rPr lang="en-US" sz="2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CertusPro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527573"/>
              <a:ext cx="8277004" cy="60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80"/>
                </a:lnSpc>
              </a:pPr>
              <a:r>
                <a:rPr lang="en-US" sz="2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ARM-M4-VA41629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76200"/>
              <a:ext cx="8277004" cy="60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80"/>
                </a:lnSpc>
              </a:pPr>
              <a:r>
                <a:rPr lang="en-US" sz="2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Virtex-4QV-XQR4V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89733"/>
              <a:ext cx="8277004" cy="60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80"/>
                </a:lnSpc>
              </a:pPr>
              <a:r>
                <a:rPr lang="en-US" sz="2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RT KintexUltraScale XQRKU060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522699"/>
              <a:ext cx="8277004" cy="60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80"/>
                </a:lnSpc>
              </a:pPr>
              <a:r>
                <a:rPr lang="en-US" sz="2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ZynQ UltraScale+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2055666"/>
              <a:ext cx="8277004" cy="60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80"/>
                </a:lnSpc>
              </a:pPr>
              <a:r>
                <a:rPr lang="en-US" sz="2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Versal-XQRV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5412366"/>
              <a:ext cx="8277004" cy="60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80"/>
                </a:lnSpc>
              </a:pPr>
              <a:r>
                <a:rPr lang="en-US" sz="2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CertusPro RT UTC24CP1008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5910520"/>
              <a:ext cx="8277004" cy="60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80"/>
                </a:lnSpc>
              </a:pPr>
              <a:r>
                <a:rPr lang="en-US" sz="2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SoC UT32M0R500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6408673"/>
              <a:ext cx="8277004" cy="60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80"/>
                </a:lnSpc>
              </a:pPr>
              <a:r>
                <a:rPr lang="en-US" sz="2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Gaisler GR716B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381587" y="5718752"/>
            <a:ext cx="7906413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Configuration Memory Data Integrity </a:t>
            </a:r>
          </a:p>
          <a:p>
            <a:pPr marL="0" lvl="0" indent="0" algn="l">
              <a:lnSpc>
                <a:spcPts val="3599"/>
              </a:lnSpc>
            </a:pPr>
            <a:r>
              <a:rPr lang="en-US" sz="29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from start until end of mission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381587" y="6665521"/>
            <a:ext cx="7906413" cy="218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38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Data Retention</a:t>
            </a:r>
          </a:p>
          <a:p>
            <a:pPr marL="561341" lvl="1" indent="-280670" algn="l">
              <a:lnSpc>
                <a:spcPts val="338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Non-Volatile</a:t>
            </a:r>
          </a:p>
          <a:p>
            <a:pPr marL="561341" lvl="1" indent="-280670" algn="l">
              <a:lnSpc>
                <a:spcPts val="338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SEL Immunity</a:t>
            </a:r>
          </a:p>
          <a:p>
            <a:pPr marL="561341" lvl="1" indent="-280670" algn="l">
              <a:lnSpc>
                <a:spcPts val="338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SEU Immunity</a:t>
            </a:r>
          </a:p>
          <a:p>
            <a:pPr marL="561340" lvl="1" indent="-280670" algn="l">
              <a:lnSpc>
                <a:spcPts val="3380"/>
              </a:lnSpc>
              <a:buFont typeface="Arial"/>
              <a:buChar char="•"/>
            </a:pPr>
            <a:r>
              <a:rPr lang="en-US" sz="26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High Endurance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0381587" y="3148996"/>
            <a:ext cx="7906413" cy="2075475"/>
            <a:chOff x="0" y="0"/>
            <a:chExt cx="10541884" cy="2767299"/>
          </a:xfrm>
        </p:grpSpPr>
        <p:sp>
          <p:nvSpPr>
            <p:cNvPr id="31" name="TextBox 31"/>
            <p:cNvSpPr txBox="1"/>
            <p:nvPr/>
          </p:nvSpPr>
          <p:spPr>
            <a:xfrm>
              <a:off x="0" y="526193"/>
              <a:ext cx="10541884" cy="60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1340" lvl="1" indent="-280670" algn="l">
                <a:lnSpc>
                  <a:spcPts val="3380"/>
                </a:lnSpc>
                <a:buFont typeface="Arial"/>
                <a:buChar char="•"/>
              </a:pPr>
              <a:r>
                <a:rPr lang="en-US" sz="2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Full PetaLinux, including User Apps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85725"/>
              <a:ext cx="10541884" cy="682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</a:pPr>
              <a:r>
                <a:rPr lang="en-US" sz="29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Higher Density ROMs Required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1059160"/>
              <a:ext cx="10541884" cy="60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1340" lvl="1" indent="-280670" algn="l">
                <a:lnSpc>
                  <a:spcPts val="3380"/>
                </a:lnSpc>
                <a:buFont typeface="Arial"/>
                <a:buChar char="•"/>
              </a:pPr>
              <a:r>
                <a:rPr lang="en-US" sz="2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Large FPGSa/MPSoCs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424115" y="1592126"/>
              <a:ext cx="10117769" cy="11751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1340" lvl="1" indent="-280670" algn="l">
                <a:lnSpc>
                  <a:spcPts val="3380"/>
                </a:lnSpc>
                <a:buFont typeface="Arial"/>
                <a:buChar char="•"/>
              </a:pPr>
              <a:r>
                <a:rPr lang="en-US" sz="2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UltraScale, UltraScale+, Versal, MPSoC, CertusPro, Polarfire, etc.</a:t>
              </a: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0381587" y="4486320"/>
            <a:ext cx="7906413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0"/>
              </a:lnSpc>
            </a:pPr>
            <a:endParaRPr/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6AA7E2DD-D4DC-0609-8190-4F3AC1BE89AE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2243" y="5129048"/>
            <a:ext cx="4021516" cy="6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8"/>
              </a:lnSpc>
              <a:spcBef>
                <a:spcPct val="0"/>
              </a:spcBef>
            </a:pPr>
            <a:r>
              <a:rPr lang="en-US" sz="4129" spc="-12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Welcome,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83051" y="1787025"/>
            <a:ext cx="3944048" cy="3941951"/>
            <a:chOff x="0" y="0"/>
            <a:chExt cx="1038762" cy="103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38762" cy="1038209"/>
            </a:xfrm>
            <a:custGeom>
              <a:avLst/>
              <a:gdLst/>
              <a:ahLst/>
              <a:cxnLst/>
              <a:rect l="l" t="t" r="r" b="b"/>
              <a:pathLst>
                <a:path w="1038762" h="1038209">
                  <a:moveTo>
                    <a:pt x="0" y="0"/>
                  </a:moveTo>
                  <a:lnTo>
                    <a:pt x="1038762" y="0"/>
                  </a:lnTo>
                  <a:lnTo>
                    <a:pt x="1038762" y="1038209"/>
                  </a:lnTo>
                  <a:lnTo>
                    <a:pt x="0" y="1038209"/>
                  </a:lnTo>
                  <a:close/>
                </a:path>
              </a:pathLst>
            </a:custGeom>
            <a:solidFill>
              <a:srgbClr val="0085FF"/>
            </a:solidFill>
            <a:ln w="76200" cap="sq">
              <a:solidFill>
                <a:srgbClr val="0085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38762" cy="1085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92243" y="9514222"/>
            <a:ext cx="4021516" cy="6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8"/>
              </a:lnSpc>
              <a:spcBef>
                <a:spcPct val="0"/>
              </a:spcBef>
            </a:pPr>
            <a:r>
              <a:rPr lang="en-US" sz="4129" spc="-12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Welcome,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83051" y="6020973"/>
            <a:ext cx="3944048" cy="3941951"/>
            <a:chOff x="0" y="0"/>
            <a:chExt cx="1038762" cy="10382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8762" cy="1038209"/>
            </a:xfrm>
            <a:custGeom>
              <a:avLst/>
              <a:gdLst/>
              <a:ahLst/>
              <a:cxnLst/>
              <a:rect l="l" t="t" r="r" b="b"/>
              <a:pathLst>
                <a:path w="1038762" h="1038209">
                  <a:moveTo>
                    <a:pt x="0" y="0"/>
                  </a:moveTo>
                  <a:lnTo>
                    <a:pt x="1038762" y="0"/>
                  </a:lnTo>
                  <a:lnTo>
                    <a:pt x="1038762" y="1038209"/>
                  </a:lnTo>
                  <a:lnTo>
                    <a:pt x="0" y="1038209"/>
                  </a:lnTo>
                  <a:close/>
                </a:path>
              </a:pathLst>
            </a:custGeom>
            <a:solidFill>
              <a:srgbClr val="0085FF"/>
            </a:solidFill>
            <a:ln w="76200" cap="sq">
              <a:solidFill>
                <a:srgbClr val="0085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038762" cy="1085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539811" y="2094345"/>
            <a:ext cx="3327312" cy="3327312"/>
            <a:chOff x="0" y="0"/>
            <a:chExt cx="812800" cy="812800"/>
          </a:xfrm>
        </p:grpSpPr>
        <p:sp>
          <p:nvSpPr>
            <p:cNvPr id="11" name="Freeform 11" descr="A computer chip with a square frame  Description automatically generated with medium confidence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3097" r="-30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39811" y="6328292"/>
            <a:ext cx="3327312" cy="3327312"/>
            <a:chOff x="0" y="0"/>
            <a:chExt cx="812800" cy="812800"/>
          </a:xfrm>
        </p:grpSpPr>
        <p:sp>
          <p:nvSpPr>
            <p:cNvPr id="13" name="Freeform 13" descr="A close up of a white square  Description automatically generated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980322" y="5931444"/>
            <a:ext cx="2822760" cy="1611539"/>
            <a:chOff x="0" y="0"/>
            <a:chExt cx="1127892" cy="6439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7892" cy="643924"/>
            </a:xfrm>
            <a:custGeom>
              <a:avLst/>
              <a:gdLst/>
              <a:ahLst/>
              <a:cxnLst/>
              <a:rect l="l" t="t" r="r" b="b"/>
              <a:pathLst>
                <a:path w="1127892" h="643924">
                  <a:moveTo>
                    <a:pt x="0" y="32196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1127892" y="203200"/>
                  </a:lnTo>
                  <a:lnTo>
                    <a:pt x="1127892" y="440724"/>
                  </a:lnTo>
                  <a:lnTo>
                    <a:pt x="406400" y="440724"/>
                  </a:lnTo>
                  <a:lnTo>
                    <a:pt x="406400" y="643924"/>
                  </a:lnTo>
                  <a:lnTo>
                    <a:pt x="0" y="321962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127000"/>
              <a:ext cx="1026292" cy="313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15988" y="3123383"/>
            <a:ext cx="3511111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  <a:spcBef>
                <a:spcPct val="0"/>
              </a:spcBef>
            </a:pPr>
            <a:r>
              <a:rPr lang="en-US" sz="4200" b="1" spc="-126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VA41630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5988" y="4032068"/>
            <a:ext cx="3029880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7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RH ARM M4 MCU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5988" y="459240"/>
            <a:ext cx="14379922" cy="68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1B241A"/>
                </a:solidFill>
                <a:latin typeface="Arial Bold"/>
                <a:ea typeface="Arial Bold"/>
                <a:cs typeface="Arial Bold"/>
                <a:sym typeface="Arial Bold"/>
              </a:rPr>
              <a:t>Phase 1: Reliable Booting for Vorago ARM-M4 Series Family SoCs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5988" y="7542983"/>
            <a:ext cx="3511111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  <a:spcBef>
                <a:spcPct val="0"/>
              </a:spcBef>
            </a:pPr>
            <a:r>
              <a:rPr lang="en-US" sz="4200" b="1" spc="-126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VA 7230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5988" y="8451668"/>
            <a:ext cx="3511111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7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RT Edge Processing MPU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217503" y="4716463"/>
            <a:ext cx="4348399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  <a:spcBef>
                <a:spcPct val="0"/>
              </a:spcBef>
            </a:pPr>
            <a:r>
              <a:rPr lang="en-US" sz="4000" b="1" spc="-120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Config Bitstream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07191" y="5521869"/>
            <a:ext cx="136902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spc="-72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Serial I/F</a:t>
            </a:r>
          </a:p>
        </p:txBody>
      </p:sp>
      <p:sp>
        <p:nvSpPr>
          <p:cNvPr id="24" name="Freeform 24" descr="A screenshot of a computer chip  Description automatically generated"/>
          <p:cNvSpPr/>
          <p:nvPr/>
        </p:nvSpPr>
        <p:spPr>
          <a:xfrm>
            <a:off x="13132320" y="1982895"/>
            <a:ext cx="3581428" cy="7784160"/>
          </a:xfrm>
          <a:custGeom>
            <a:avLst/>
            <a:gdLst/>
            <a:ahLst/>
            <a:cxnLst/>
            <a:rect l="l" t="t" r="r" b="b"/>
            <a:pathLst>
              <a:path w="3581428" h="7784160">
                <a:moveTo>
                  <a:pt x="0" y="0"/>
                </a:moveTo>
                <a:lnTo>
                  <a:pt x="3581428" y="0"/>
                </a:lnTo>
                <a:lnTo>
                  <a:pt x="3581428" y="7784160"/>
                </a:lnTo>
                <a:lnTo>
                  <a:pt x="0" y="7784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3E5D0C03-8F3D-6161-87D7-C998CE47620A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2243" y="5129048"/>
            <a:ext cx="4021516" cy="6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8"/>
              </a:lnSpc>
              <a:spcBef>
                <a:spcPct val="0"/>
              </a:spcBef>
            </a:pPr>
            <a:r>
              <a:rPr lang="en-US" sz="4129" spc="-12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Welcome,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15988" y="1893263"/>
            <a:ext cx="7094933" cy="1926397"/>
            <a:chOff x="0" y="0"/>
            <a:chExt cx="1868624" cy="507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68624" cy="507364"/>
            </a:xfrm>
            <a:custGeom>
              <a:avLst/>
              <a:gdLst/>
              <a:ahLst/>
              <a:cxnLst/>
              <a:rect l="l" t="t" r="r" b="b"/>
              <a:pathLst>
                <a:path w="1868624" h="507364">
                  <a:moveTo>
                    <a:pt x="0" y="0"/>
                  </a:moveTo>
                  <a:lnTo>
                    <a:pt x="1868624" y="0"/>
                  </a:lnTo>
                  <a:lnTo>
                    <a:pt x="1868624" y="507364"/>
                  </a:lnTo>
                  <a:lnTo>
                    <a:pt x="0" y="507364"/>
                  </a:lnTo>
                  <a:close/>
                </a:path>
              </a:pathLst>
            </a:custGeom>
            <a:solidFill>
              <a:srgbClr val="0085FF"/>
            </a:solidFill>
            <a:ln w="76200" cap="sq">
              <a:solidFill>
                <a:srgbClr val="0085FF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868624" cy="554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24373" y="2082300"/>
            <a:ext cx="3311993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  <a:spcBef>
                <a:spcPct val="0"/>
              </a:spcBef>
            </a:pPr>
            <a:r>
              <a:rPr lang="en-US" sz="4200" b="1" spc="-126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VA41630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24373" y="2990985"/>
            <a:ext cx="2858052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7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RH ARM M4 MCU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5988" y="554490"/>
            <a:ext cx="13390066" cy="68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1B241A"/>
                </a:solidFill>
                <a:latin typeface="Arial Bold"/>
                <a:ea typeface="Arial Bold"/>
                <a:cs typeface="Arial Bold"/>
                <a:sym typeface="Arial Bold"/>
              </a:rPr>
              <a:t>Phase 2: Reliable SiP for Vorago ARM-M4 Series Family SoCs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625192" y="1893263"/>
            <a:ext cx="7795199" cy="1926397"/>
            <a:chOff x="0" y="0"/>
            <a:chExt cx="2053056" cy="5073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53056" cy="507364"/>
            </a:xfrm>
            <a:custGeom>
              <a:avLst/>
              <a:gdLst/>
              <a:ahLst/>
              <a:cxnLst/>
              <a:rect l="l" t="t" r="r" b="b"/>
              <a:pathLst>
                <a:path w="2053056" h="507364">
                  <a:moveTo>
                    <a:pt x="0" y="0"/>
                  </a:moveTo>
                  <a:lnTo>
                    <a:pt x="2053056" y="0"/>
                  </a:lnTo>
                  <a:lnTo>
                    <a:pt x="2053056" y="507364"/>
                  </a:lnTo>
                  <a:lnTo>
                    <a:pt x="0" y="507364"/>
                  </a:lnTo>
                  <a:close/>
                </a:path>
              </a:pathLst>
            </a:custGeom>
            <a:solidFill>
              <a:srgbClr val="0085FF"/>
            </a:solidFill>
            <a:ln w="76200" cap="sq">
              <a:solidFill>
                <a:srgbClr val="0085FF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053056" cy="554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25192" y="4362585"/>
            <a:ext cx="4476525" cy="4476525"/>
            <a:chOff x="0" y="0"/>
            <a:chExt cx="812800" cy="812800"/>
          </a:xfrm>
        </p:grpSpPr>
        <p:sp>
          <p:nvSpPr>
            <p:cNvPr id="13" name="Freeform 13" descr="A close up of a white square  Description automatically generated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58129" y="2082300"/>
            <a:ext cx="3511111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  <a:spcBef>
                <a:spcPct val="0"/>
              </a:spcBef>
            </a:pPr>
            <a:r>
              <a:rPr lang="en-US" sz="4200" b="1" spc="-126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VA 7230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58129" y="2990985"/>
            <a:ext cx="3511111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7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RT Edge Processing MPU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28700" y="4362585"/>
            <a:ext cx="5527611" cy="5205167"/>
            <a:chOff x="0" y="0"/>
            <a:chExt cx="7370147" cy="6940223"/>
          </a:xfrm>
        </p:grpSpPr>
        <p:sp>
          <p:nvSpPr>
            <p:cNvPr id="17" name="Freeform 17" descr="A computer chip with a square frame  Description automatically generated with medium confidence"/>
            <p:cNvSpPr/>
            <p:nvPr/>
          </p:nvSpPr>
          <p:spPr>
            <a:xfrm>
              <a:off x="0" y="0"/>
              <a:ext cx="7370147" cy="6940223"/>
            </a:xfrm>
            <a:custGeom>
              <a:avLst/>
              <a:gdLst/>
              <a:ahLst/>
              <a:cxnLst/>
              <a:rect l="l" t="t" r="r" b="b"/>
              <a:pathLst>
                <a:path w="7370147" h="6940223">
                  <a:moveTo>
                    <a:pt x="0" y="0"/>
                  </a:moveTo>
                  <a:lnTo>
                    <a:pt x="7370147" y="0"/>
                  </a:lnTo>
                  <a:lnTo>
                    <a:pt x="7370147" y="6940223"/>
                  </a:lnTo>
                  <a:lnTo>
                    <a:pt x="0" y="6940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331935" y="2996603"/>
              <a:ext cx="1548724" cy="1521488"/>
            </a:xfrm>
            <a:custGeom>
              <a:avLst/>
              <a:gdLst/>
              <a:ahLst/>
              <a:cxnLst/>
              <a:rect l="l" t="t" r="r" b="b"/>
              <a:pathLst>
                <a:path w="1548724" h="1521488">
                  <a:moveTo>
                    <a:pt x="0" y="0"/>
                  </a:moveTo>
                  <a:lnTo>
                    <a:pt x="1548724" y="0"/>
                  </a:lnTo>
                  <a:lnTo>
                    <a:pt x="1548724" y="1521488"/>
                  </a:lnTo>
                  <a:lnTo>
                    <a:pt x="0" y="1521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2">
            <a:extLst>
              <a:ext uri="{FF2B5EF4-FFF2-40B4-BE49-F238E27FC236}">
                <a16:creationId xmlns:a16="http://schemas.microsoft.com/office/drawing/2014/main" id="{D9174AD7-E2B0-E328-4F72-81BA927FEA9E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F6D92D-07C8-5F3B-32FF-484D7425A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6965168"/>
            <a:ext cx="1175133" cy="1154467"/>
          </a:xfrm>
          <a:prstGeom prst="rect">
            <a:avLst/>
          </a:prstGeom>
          <a:effectLst>
            <a:glow rad="228600">
              <a:srgbClr val="FF000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5988" y="1943803"/>
            <a:ext cx="6748792" cy="1889055"/>
            <a:chOff x="0" y="0"/>
            <a:chExt cx="1777460" cy="4975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7460" cy="497529"/>
            </a:xfrm>
            <a:custGeom>
              <a:avLst/>
              <a:gdLst/>
              <a:ahLst/>
              <a:cxnLst/>
              <a:rect l="l" t="t" r="r" b="b"/>
              <a:pathLst>
                <a:path w="1777460" h="497529">
                  <a:moveTo>
                    <a:pt x="0" y="0"/>
                  </a:moveTo>
                  <a:lnTo>
                    <a:pt x="1777460" y="0"/>
                  </a:lnTo>
                  <a:lnTo>
                    <a:pt x="1777460" y="497529"/>
                  </a:lnTo>
                  <a:lnTo>
                    <a:pt x="0" y="497529"/>
                  </a:lnTo>
                  <a:close/>
                </a:path>
              </a:pathLst>
            </a:custGeom>
            <a:solidFill>
              <a:srgbClr val="0085FF"/>
            </a:solidFill>
            <a:ln w="76200" cap="sq">
              <a:solidFill>
                <a:srgbClr val="0085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77460" cy="545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727455" y="5564893"/>
            <a:ext cx="2822760" cy="1611539"/>
            <a:chOff x="0" y="0"/>
            <a:chExt cx="1127892" cy="6439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7892" cy="643924"/>
            </a:xfrm>
            <a:custGeom>
              <a:avLst/>
              <a:gdLst/>
              <a:ahLst/>
              <a:cxnLst/>
              <a:rect l="l" t="t" r="r" b="b"/>
              <a:pathLst>
                <a:path w="1127892" h="643924">
                  <a:moveTo>
                    <a:pt x="0" y="32196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1127892" y="203200"/>
                  </a:lnTo>
                  <a:lnTo>
                    <a:pt x="1127892" y="440724"/>
                  </a:lnTo>
                  <a:lnTo>
                    <a:pt x="406400" y="440724"/>
                  </a:lnTo>
                  <a:lnTo>
                    <a:pt x="406400" y="643924"/>
                  </a:lnTo>
                  <a:lnTo>
                    <a:pt x="0" y="321962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127000"/>
              <a:ext cx="1026292" cy="313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48581" y="2167288"/>
            <a:ext cx="3511111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  <a:spcBef>
                <a:spcPct val="0"/>
              </a:spcBef>
            </a:pPr>
            <a:r>
              <a:rPr lang="en-US" sz="4200" b="1" spc="-126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VA41630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8581" y="3075973"/>
            <a:ext cx="3029880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7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RH ARM M4 MCU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5988" y="459240"/>
            <a:ext cx="11863908" cy="68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1B241A"/>
                </a:solidFill>
                <a:latin typeface="Arial Bold"/>
                <a:ea typeface="Arial Bold"/>
                <a:cs typeface="Arial Bold"/>
                <a:sym typeface="Arial Bold"/>
              </a:rPr>
              <a:t>Phase 1: Enabling Booting for Lattice </a:t>
            </a:r>
            <a:r>
              <a:rPr lang="en-US" sz="3600" b="1" dirty="0" err="1">
                <a:solidFill>
                  <a:srgbClr val="1B241A"/>
                </a:solidFill>
                <a:latin typeface="Arial Bold"/>
                <a:ea typeface="Arial Bold"/>
                <a:cs typeface="Arial Bold"/>
                <a:sym typeface="Arial Bold"/>
              </a:rPr>
              <a:t>CertusPro</a:t>
            </a:r>
            <a:r>
              <a:rPr lang="en-US" sz="3600" b="1" dirty="0">
                <a:solidFill>
                  <a:srgbClr val="1B241A"/>
                </a:solidFill>
                <a:latin typeface="Arial Bold"/>
                <a:ea typeface="Arial Bold"/>
                <a:cs typeface="Arial Bold"/>
                <a:sym typeface="Arial Bold"/>
              </a:rPr>
              <a:t> FPGA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96001" y="4226087"/>
            <a:ext cx="4348399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  <a:spcBef>
                <a:spcPct val="0"/>
              </a:spcBef>
            </a:pPr>
            <a:r>
              <a:rPr lang="en-US" sz="4000" b="1" spc="-120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Config Bitstream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54324" y="4979105"/>
            <a:ext cx="136902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 spc="-8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Serial </a:t>
            </a:r>
          </a:p>
        </p:txBody>
      </p:sp>
      <p:sp>
        <p:nvSpPr>
          <p:cNvPr id="13" name="Freeform 13" descr="A screenshot of a computer chip  Description automatically generated"/>
          <p:cNvSpPr/>
          <p:nvPr/>
        </p:nvSpPr>
        <p:spPr>
          <a:xfrm>
            <a:off x="13132320" y="1982895"/>
            <a:ext cx="3581428" cy="7784160"/>
          </a:xfrm>
          <a:custGeom>
            <a:avLst/>
            <a:gdLst/>
            <a:ahLst/>
            <a:cxnLst/>
            <a:rect l="l" t="t" r="r" b="b"/>
            <a:pathLst>
              <a:path w="3581428" h="7784160">
                <a:moveTo>
                  <a:pt x="0" y="0"/>
                </a:moveTo>
                <a:lnTo>
                  <a:pt x="3581428" y="0"/>
                </a:lnTo>
                <a:lnTo>
                  <a:pt x="3581428" y="7784160"/>
                </a:lnTo>
                <a:lnTo>
                  <a:pt x="0" y="7784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15988" y="4245137"/>
            <a:ext cx="4390050" cy="4418012"/>
          </a:xfrm>
          <a:custGeom>
            <a:avLst/>
            <a:gdLst/>
            <a:ahLst/>
            <a:cxnLst/>
            <a:rect l="l" t="t" r="r" b="b"/>
            <a:pathLst>
              <a:path w="4390050" h="4418012">
                <a:moveTo>
                  <a:pt x="0" y="0"/>
                </a:moveTo>
                <a:lnTo>
                  <a:pt x="4390051" y="0"/>
                </a:lnTo>
                <a:lnTo>
                  <a:pt x="4390051" y="4418012"/>
                </a:lnTo>
                <a:lnTo>
                  <a:pt x="0" y="4418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9CC88D3C-830D-2973-A90A-E070B21727B4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>
          <a:extLst>
            <a:ext uri="{FF2B5EF4-FFF2-40B4-BE49-F238E27FC236}">
              <a16:creationId xmlns:a16="http://schemas.microsoft.com/office/drawing/2014/main" id="{54FEE017-E630-15C0-927D-B77DB37E4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2;p36">
            <a:extLst>
              <a:ext uri="{FF2B5EF4-FFF2-40B4-BE49-F238E27FC236}">
                <a16:creationId xmlns:a16="http://schemas.microsoft.com/office/drawing/2014/main" id="{64CBD527-2EC9-220F-5BDB-DE1962F0AEF1}"/>
              </a:ext>
            </a:extLst>
          </p:cNvPr>
          <p:cNvSpPr txBox="1">
            <a:spLocks/>
          </p:cNvSpPr>
          <p:nvPr/>
        </p:nvSpPr>
        <p:spPr>
          <a:xfrm>
            <a:off x="16044439" y="984788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5" name="Google Shape;913;p16">
            <a:extLst>
              <a:ext uri="{FF2B5EF4-FFF2-40B4-BE49-F238E27FC236}">
                <a16:creationId xmlns:a16="http://schemas.microsoft.com/office/drawing/2014/main" id="{E8CDC6AA-5668-FEFF-CEE6-9A991CAB83EF}"/>
              </a:ext>
            </a:extLst>
          </p:cNvPr>
          <p:cNvSpPr txBox="1"/>
          <p:nvPr/>
        </p:nvSpPr>
        <p:spPr>
          <a:xfrm>
            <a:off x="808912" y="419558"/>
            <a:ext cx="17428984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b="1" dirty="0">
                <a:solidFill>
                  <a:srgbClr val="1B241A"/>
                </a:solidFill>
                <a:latin typeface="Arial Bold"/>
                <a:ea typeface="Arial Bold"/>
                <a:cs typeface="Arial Bold"/>
                <a:sym typeface="Arial Bold"/>
              </a:rPr>
              <a:t>Phase 1: Enabling Hi-Rel Booting for Lattice CertusPro FPGA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B9B5E3-234D-A308-78CB-D1A5A1B8A8B2}"/>
              </a:ext>
            </a:extLst>
          </p:cNvPr>
          <p:cNvGrpSpPr/>
          <p:nvPr/>
        </p:nvGrpSpPr>
        <p:grpSpPr>
          <a:xfrm>
            <a:off x="819798" y="1619167"/>
            <a:ext cx="6455781" cy="8019498"/>
            <a:chOff x="3678819" y="1809790"/>
            <a:chExt cx="6455781" cy="80194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EBEEF6-CE42-A554-E6CB-D5BD53650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2369" y="3543300"/>
              <a:ext cx="4107473" cy="4247433"/>
            </a:xfrm>
            <a:prstGeom prst="rect">
              <a:avLst/>
            </a:prstGeom>
          </p:spPr>
        </p:pic>
        <p:sp>
          <p:nvSpPr>
            <p:cNvPr id="7" name="Speech Bubble: Rectangle 6">
              <a:extLst>
                <a:ext uri="{FF2B5EF4-FFF2-40B4-BE49-F238E27FC236}">
                  <a16:creationId xmlns:a16="http://schemas.microsoft.com/office/drawing/2014/main" id="{FB85180F-7969-DD53-4C82-76DD619FAEBF}"/>
                </a:ext>
              </a:extLst>
            </p:cNvPr>
            <p:cNvSpPr/>
            <p:nvPr/>
          </p:nvSpPr>
          <p:spPr>
            <a:xfrm>
              <a:off x="3678819" y="9095758"/>
              <a:ext cx="6400800" cy="733530"/>
            </a:xfrm>
            <a:prstGeom prst="wedgeRectCallout">
              <a:avLst>
                <a:gd name="adj1" fmla="val 17314"/>
                <a:gd name="adj2" fmla="val -384075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Certus Pro NX Die</a:t>
              </a:r>
            </a:p>
          </p:txBody>
        </p:sp>
        <p:sp>
          <p:nvSpPr>
            <p:cNvPr id="11" name="Speech Bubble: Rectangle 10">
              <a:extLst>
                <a:ext uri="{FF2B5EF4-FFF2-40B4-BE49-F238E27FC236}">
                  <a16:creationId xmlns:a16="http://schemas.microsoft.com/office/drawing/2014/main" id="{744F72C7-489C-5B01-C7EB-30CD346144BA}"/>
                </a:ext>
              </a:extLst>
            </p:cNvPr>
            <p:cNvSpPr/>
            <p:nvPr/>
          </p:nvSpPr>
          <p:spPr>
            <a:xfrm>
              <a:off x="3733800" y="1809790"/>
              <a:ext cx="6400800" cy="733530"/>
            </a:xfrm>
            <a:prstGeom prst="wedgeRectCallout">
              <a:avLst>
                <a:gd name="adj1" fmla="val 40306"/>
                <a:gd name="adj2" fmla="val 232176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Embedded FLASH Die</a:t>
              </a:r>
            </a:p>
          </p:txBody>
        </p:sp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22734971-7DD6-F1EB-7706-048148429F9B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D190EDD0-27BB-BD6E-EC1A-5BBEBA4E6D8A}"/>
              </a:ext>
            </a:extLst>
          </p:cNvPr>
          <p:cNvSpPr/>
          <p:nvPr/>
        </p:nvSpPr>
        <p:spPr>
          <a:xfrm>
            <a:off x="11201400" y="1644574"/>
            <a:ext cx="6400800" cy="733530"/>
          </a:xfrm>
          <a:prstGeom prst="wedgeRectCallout">
            <a:avLst>
              <a:gd name="adj1" fmla="val 1509"/>
              <a:gd name="adj2" fmla="val 196248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Embedded MRAM Die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ADAC33-B1E4-E3D1-289B-2460D571D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3352064"/>
            <a:ext cx="4107473" cy="4247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E1F3AB-BCEB-AF3D-F953-05EB66B34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3600" y="3373782"/>
            <a:ext cx="920882" cy="904687"/>
          </a:xfrm>
          <a:prstGeom prst="rect">
            <a:avLst/>
          </a:prstGeom>
          <a:effectLst>
            <a:glow rad="228600">
              <a:srgbClr val="FF000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D951A1D-8497-D8D9-9F66-5DB2E30EB14C}"/>
              </a:ext>
            </a:extLst>
          </p:cNvPr>
          <p:cNvSpPr/>
          <p:nvPr/>
        </p:nvSpPr>
        <p:spPr>
          <a:xfrm>
            <a:off x="11346473" y="8876917"/>
            <a:ext cx="6400800" cy="733530"/>
          </a:xfrm>
          <a:prstGeom prst="wedgeRectCallout">
            <a:avLst>
              <a:gd name="adj1" fmla="val -22296"/>
              <a:gd name="adj2" fmla="val -37355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Certus Pro NX Die</a:t>
            </a:r>
          </a:p>
        </p:txBody>
      </p:sp>
      <p:grpSp>
        <p:nvGrpSpPr>
          <p:cNvPr id="14" name="Group 5">
            <a:extLst>
              <a:ext uri="{FF2B5EF4-FFF2-40B4-BE49-F238E27FC236}">
                <a16:creationId xmlns:a16="http://schemas.microsoft.com/office/drawing/2014/main" id="{413EADEC-6326-D368-387F-DC006B0E038D}"/>
              </a:ext>
            </a:extLst>
          </p:cNvPr>
          <p:cNvGrpSpPr/>
          <p:nvPr/>
        </p:nvGrpSpPr>
        <p:grpSpPr>
          <a:xfrm rot="10800000">
            <a:off x="7391400" y="4834528"/>
            <a:ext cx="2822760" cy="1611539"/>
            <a:chOff x="0" y="0"/>
            <a:chExt cx="1127892" cy="643924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4E4487CA-1465-1ACA-05F3-1BFFCD35A3DB}"/>
                </a:ext>
              </a:extLst>
            </p:cNvPr>
            <p:cNvSpPr/>
            <p:nvPr/>
          </p:nvSpPr>
          <p:spPr>
            <a:xfrm>
              <a:off x="0" y="0"/>
              <a:ext cx="1127892" cy="643924"/>
            </a:xfrm>
            <a:custGeom>
              <a:avLst/>
              <a:gdLst/>
              <a:ahLst/>
              <a:cxnLst/>
              <a:rect l="l" t="t" r="r" b="b"/>
              <a:pathLst>
                <a:path w="1127892" h="643924">
                  <a:moveTo>
                    <a:pt x="0" y="32196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1127892" y="203200"/>
                  </a:lnTo>
                  <a:lnTo>
                    <a:pt x="1127892" y="440724"/>
                  </a:lnTo>
                  <a:lnTo>
                    <a:pt x="406400" y="440724"/>
                  </a:lnTo>
                  <a:lnTo>
                    <a:pt x="406400" y="643924"/>
                  </a:lnTo>
                  <a:lnTo>
                    <a:pt x="0" y="321962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35037D55-482A-9B5D-E92D-8F1D0E8B877E}"/>
                </a:ext>
              </a:extLst>
            </p:cNvPr>
            <p:cNvSpPr txBox="1"/>
            <p:nvPr/>
          </p:nvSpPr>
          <p:spPr>
            <a:xfrm>
              <a:off x="101600" y="127000"/>
              <a:ext cx="1026292" cy="313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9251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2243" y="5129048"/>
            <a:ext cx="4021516" cy="6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8"/>
              </a:lnSpc>
              <a:spcBef>
                <a:spcPct val="0"/>
              </a:spcBef>
            </a:pPr>
            <a:r>
              <a:rPr lang="en-US" sz="4129" spc="-12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Welcome,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92243" y="9514222"/>
            <a:ext cx="4021516" cy="6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8"/>
              </a:lnSpc>
              <a:spcBef>
                <a:spcPct val="0"/>
              </a:spcBef>
            </a:pPr>
            <a:r>
              <a:rPr lang="en-US" sz="4129" spc="-12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Welcome,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9863" y="554490"/>
            <a:ext cx="14482316" cy="68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1B241A"/>
                </a:solidFill>
                <a:latin typeface="Arial Bold"/>
                <a:ea typeface="Arial Bold"/>
                <a:cs typeface="Arial Bold"/>
                <a:sym typeface="Arial Bold"/>
              </a:rPr>
              <a:t>Phase 1: Enabling Booting For Gaisler GR716 LEON3FT Processor</a:t>
            </a:r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69973621-5745-5D22-F112-03EC2DF51401}"/>
              </a:ext>
            </a:extLst>
          </p:cNvPr>
          <p:cNvSpPr/>
          <p:nvPr/>
        </p:nvSpPr>
        <p:spPr>
          <a:xfrm>
            <a:off x="12288677" y="1893263"/>
            <a:ext cx="5157490" cy="1926397"/>
          </a:xfrm>
          <a:custGeom>
            <a:avLst/>
            <a:gdLst/>
            <a:ahLst/>
            <a:cxnLst/>
            <a:rect l="l" t="t" r="r" b="b"/>
            <a:pathLst>
              <a:path w="2053056" h="507364">
                <a:moveTo>
                  <a:pt x="0" y="0"/>
                </a:moveTo>
                <a:lnTo>
                  <a:pt x="2053056" y="0"/>
                </a:lnTo>
                <a:lnTo>
                  <a:pt x="2053056" y="507364"/>
                </a:lnTo>
                <a:lnTo>
                  <a:pt x="0" y="507364"/>
                </a:lnTo>
                <a:close/>
              </a:path>
            </a:pathLst>
          </a:custGeom>
          <a:solidFill>
            <a:srgbClr val="0085FF"/>
          </a:solidFill>
          <a:ln w="76200" cap="sq">
            <a:solidFill>
              <a:srgbClr val="0085FF"/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12725400" y="2182585"/>
            <a:ext cx="3511111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  <a:spcBef>
                <a:spcPct val="0"/>
              </a:spcBef>
            </a:pPr>
            <a:r>
              <a:rPr lang="en-US" sz="4200" b="1" spc="-126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VA 7230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725400" y="3091270"/>
            <a:ext cx="3511111" cy="3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72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RT Edge Processing MPU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41834" y="2535246"/>
            <a:ext cx="6916542" cy="6516870"/>
            <a:chOff x="0" y="0"/>
            <a:chExt cx="9222056" cy="86891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22056" cy="8689160"/>
            </a:xfrm>
            <a:custGeom>
              <a:avLst/>
              <a:gdLst/>
              <a:ahLst/>
              <a:cxnLst/>
              <a:rect l="l" t="t" r="r" b="b"/>
              <a:pathLst>
                <a:path w="9222056" h="8689160">
                  <a:moveTo>
                    <a:pt x="0" y="0"/>
                  </a:moveTo>
                  <a:lnTo>
                    <a:pt x="9222056" y="0"/>
                  </a:lnTo>
                  <a:lnTo>
                    <a:pt x="9222056" y="8689160"/>
                  </a:lnTo>
                  <a:lnTo>
                    <a:pt x="0" y="8689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301517" y="3284853"/>
              <a:ext cx="2642847" cy="274978"/>
            </a:xfrm>
            <a:custGeom>
              <a:avLst/>
              <a:gdLst/>
              <a:ahLst/>
              <a:cxnLst/>
              <a:rect l="l" t="t" r="r" b="b"/>
              <a:pathLst>
                <a:path w="2642847" h="274978">
                  <a:moveTo>
                    <a:pt x="0" y="0"/>
                  </a:moveTo>
                  <a:lnTo>
                    <a:pt x="2642846" y="0"/>
                  </a:lnTo>
                  <a:lnTo>
                    <a:pt x="2642846" y="274978"/>
                  </a:lnTo>
                  <a:lnTo>
                    <a:pt x="0" y="2749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4879394" y="3481510"/>
              <a:ext cx="1228708" cy="495613"/>
              <a:chOff x="0" y="0"/>
              <a:chExt cx="1220847" cy="49244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220847" cy="492443"/>
              </a:xfrm>
              <a:custGeom>
                <a:avLst/>
                <a:gdLst/>
                <a:ahLst/>
                <a:cxnLst/>
                <a:rect l="l" t="t" r="r" b="b"/>
                <a:pathLst>
                  <a:path w="1220847" h="492443">
                    <a:moveTo>
                      <a:pt x="0" y="0"/>
                    </a:moveTo>
                    <a:lnTo>
                      <a:pt x="1220847" y="0"/>
                    </a:lnTo>
                    <a:lnTo>
                      <a:pt x="1220847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0"/>
                <a:ext cx="1220847" cy="492443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2160"/>
                  </a:lnSpc>
                </a:pPr>
                <a:r>
                  <a:rPr lang="en-US" sz="1800">
                    <a:solidFill>
                      <a:srgbClr val="000000"/>
                    </a:solidFill>
                    <a:latin typeface="Aptos"/>
                    <a:ea typeface="Aptos"/>
                    <a:cs typeface="Aptos"/>
                    <a:sym typeface="Aptos"/>
                  </a:rPr>
                  <a:t>Gaisler</a:t>
                </a: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3535782" y="3851400"/>
              <a:ext cx="2388151" cy="784720"/>
              <a:chOff x="0" y="0"/>
              <a:chExt cx="2372872" cy="7797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72872" cy="779700"/>
              </a:xfrm>
              <a:custGeom>
                <a:avLst/>
                <a:gdLst/>
                <a:ahLst/>
                <a:cxnLst/>
                <a:rect l="l" t="t" r="r" b="b"/>
                <a:pathLst>
                  <a:path w="2372872" h="779700">
                    <a:moveTo>
                      <a:pt x="0" y="0"/>
                    </a:moveTo>
                    <a:lnTo>
                      <a:pt x="2372872" y="0"/>
                    </a:lnTo>
                    <a:lnTo>
                      <a:pt x="2372872" y="779700"/>
                    </a:lnTo>
                    <a:lnTo>
                      <a:pt x="0" y="7797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2372872" cy="846375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3840"/>
                  </a:lnSpc>
                </a:pPr>
                <a:r>
                  <a:rPr lang="en-US" sz="3200" b="1">
                    <a:solidFill>
                      <a:srgbClr val="40404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GR716B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820803" y="4493327"/>
              <a:ext cx="1818109" cy="536915"/>
              <a:chOff x="0" y="0"/>
              <a:chExt cx="1806477" cy="53348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06477" cy="533480"/>
              </a:xfrm>
              <a:custGeom>
                <a:avLst/>
                <a:gdLst/>
                <a:ahLst/>
                <a:cxnLst/>
                <a:rect l="l" t="t" r="r" b="b"/>
                <a:pathLst>
                  <a:path w="1806477" h="533480">
                    <a:moveTo>
                      <a:pt x="0" y="0"/>
                    </a:moveTo>
                    <a:lnTo>
                      <a:pt x="1806477" y="0"/>
                    </a:lnTo>
                    <a:lnTo>
                      <a:pt x="1806477" y="533480"/>
                    </a:lnTo>
                    <a:lnTo>
                      <a:pt x="0" y="53348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1806477" cy="581105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2400"/>
                  </a:lnSpc>
                </a:pPr>
                <a:r>
                  <a:rPr lang="en-US" sz="2000">
                    <a:solidFill>
                      <a:srgbClr val="404040"/>
                    </a:solidFill>
                    <a:latin typeface="Arial"/>
                    <a:ea typeface="Arial"/>
                    <a:cs typeface="Arial"/>
                    <a:sym typeface="Arial"/>
                  </a:rPr>
                  <a:t>LEON3FT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639542" y="4827050"/>
              <a:ext cx="2278445" cy="495613"/>
              <a:chOff x="0" y="0"/>
              <a:chExt cx="2263868" cy="49244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263868" cy="492443"/>
              </a:xfrm>
              <a:custGeom>
                <a:avLst/>
                <a:gdLst/>
                <a:ahLst/>
                <a:cxnLst/>
                <a:rect l="l" t="t" r="r" b="b"/>
                <a:pathLst>
                  <a:path w="2263868" h="492443">
                    <a:moveTo>
                      <a:pt x="0" y="0"/>
                    </a:moveTo>
                    <a:lnTo>
                      <a:pt x="2263868" y="0"/>
                    </a:lnTo>
                    <a:lnTo>
                      <a:pt x="2263868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263868" cy="530543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2160"/>
                  </a:lnSpc>
                </a:pPr>
                <a:r>
                  <a:rPr lang="en-US" sz="1800">
                    <a:solidFill>
                      <a:srgbClr val="404040"/>
                    </a:solidFill>
                    <a:latin typeface="Arial"/>
                    <a:ea typeface="Arial"/>
                    <a:cs typeface="Arial"/>
                    <a:sym typeface="Arial"/>
                  </a:rPr>
                  <a:t>Microcontroller</a:t>
                </a:r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12288677" y="4141916"/>
            <a:ext cx="4476525" cy="4472851"/>
            <a:chOff x="0" y="0"/>
            <a:chExt cx="3475256" cy="34724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475228" cy="3472434"/>
            </a:xfrm>
            <a:custGeom>
              <a:avLst/>
              <a:gdLst/>
              <a:ahLst/>
              <a:cxnLst/>
              <a:rect l="l" t="t" r="r" b="b"/>
              <a:pathLst>
                <a:path w="3475228" h="3472434">
                  <a:moveTo>
                    <a:pt x="0" y="0"/>
                  </a:moveTo>
                  <a:lnTo>
                    <a:pt x="3475228" y="0"/>
                  </a:lnTo>
                  <a:lnTo>
                    <a:pt x="3475228" y="3472434"/>
                  </a:lnTo>
                  <a:lnTo>
                    <a:pt x="0" y="3472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1" b="-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688799" y="6730768"/>
            <a:ext cx="2338860" cy="1335276"/>
            <a:chOff x="0" y="0"/>
            <a:chExt cx="1127892" cy="64392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27892" cy="643924"/>
            </a:xfrm>
            <a:custGeom>
              <a:avLst/>
              <a:gdLst/>
              <a:ahLst/>
              <a:cxnLst/>
              <a:rect l="l" t="t" r="r" b="b"/>
              <a:pathLst>
                <a:path w="1127892" h="643924">
                  <a:moveTo>
                    <a:pt x="0" y="32196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1127892" y="203200"/>
                  </a:lnTo>
                  <a:lnTo>
                    <a:pt x="1127892" y="440724"/>
                  </a:lnTo>
                  <a:lnTo>
                    <a:pt x="406400" y="440724"/>
                  </a:lnTo>
                  <a:lnTo>
                    <a:pt x="406400" y="643924"/>
                  </a:lnTo>
                  <a:lnTo>
                    <a:pt x="0" y="321962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01600" y="127000"/>
              <a:ext cx="1026292" cy="313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8688799" y="4650914"/>
            <a:ext cx="2338860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000" b="1" spc="-12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Config </a:t>
            </a:r>
          </a:p>
          <a:p>
            <a:pPr algn="ctr">
              <a:lnSpc>
                <a:spcPts val="5200"/>
              </a:lnSpc>
              <a:spcBef>
                <a:spcPct val="0"/>
              </a:spcBef>
            </a:pPr>
            <a:r>
              <a:rPr lang="en-US" sz="4000" b="1" spc="-12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Bitstream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173718" y="6125930"/>
            <a:ext cx="136902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 spc="-8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Serial </a:t>
            </a: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6E646CBA-1E0E-004A-4D74-B4F775AB7025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44439" y="9811344"/>
            <a:ext cx="2133600" cy="365125"/>
            <a:chOff x="0" y="0"/>
            <a:chExt cx="2844800" cy="4868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4800" cy="486833"/>
            </a:xfrm>
            <a:custGeom>
              <a:avLst/>
              <a:gdLst/>
              <a:ahLst/>
              <a:cxnLst/>
              <a:rect l="l" t="t" r="r" b="b"/>
              <a:pathLst>
                <a:path w="2844800" h="486833">
                  <a:moveTo>
                    <a:pt x="0" y="0"/>
                  </a:moveTo>
                  <a:lnTo>
                    <a:pt x="2844800" y="0"/>
                  </a:lnTo>
                  <a:lnTo>
                    <a:pt x="2844800" y="486833"/>
                  </a:lnTo>
                  <a:lnTo>
                    <a:pt x="0" y="4868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844800" cy="5154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‹#›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2" y="9524378"/>
            <a:ext cx="18287998" cy="811744"/>
          </a:xfrm>
          <a:custGeom>
            <a:avLst/>
            <a:gdLst/>
            <a:ahLst/>
            <a:cxnLst/>
            <a:rect l="l" t="t" r="r" b="b"/>
            <a:pathLst>
              <a:path w="18287998" h="811744">
                <a:moveTo>
                  <a:pt x="0" y="0"/>
                </a:moveTo>
                <a:lnTo>
                  <a:pt x="18287998" y="0"/>
                </a:lnTo>
                <a:lnTo>
                  <a:pt x="18287998" y="811744"/>
                </a:lnTo>
                <a:lnTo>
                  <a:pt x="0" y="811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5132258" y="9705205"/>
            <a:ext cx="2257173" cy="525484"/>
            <a:chOff x="0" y="0"/>
            <a:chExt cx="3009564" cy="7006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09519" cy="700659"/>
            </a:xfrm>
            <a:custGeom>
              <a:avLst/>
              <a:gdLst/>
              <a:ahLst/>
              <a:cxnLst/>
              <a:rect l="l" t="t" r="r" b="b"/>
              <a:pathLst>
                <a:path w="3009519" h="700659">
                  <a:moveTo>
                    <a:pt x="0" y="0"/>
                  </a:moveTo>
                  <a:lnTo>
                    <a:pt x="3009519" y="0"/>
                  </a:lnTo>
                  <a:lnTo>
                    <a:pt x="3009519" y="700659"/>
                  </a:lnTo>
                  <a:lnTo>
                    <a:pt x="0" y="700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3" r="-1" b="-1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2" y="9524378"/>
            <a:ext cx="18287998" cy="811744"/>
          </a:xfrm>
          <a:custGeom>
            <a:avLst/>
            <a:gdLst/>
            <a:ahLst/>
            <a:cxnLst/>
            <a:rect l="l" t="t" r="r" b="b"/>
            <a:pathLst>
              <a:path w="18287998" h="811744">
                <a:moveTo>
                  <a:pt x="0" y="0"/>
                </a:moveTo>
                <a:lnTo>
                  <a:pt x="18287998" y="0"/>
                </a:lnTo>
                <a:lnTo>
                  <a:pt x="18287998" y="811744"/>
                </a:lnTo>
                <a:lnTo>
                  <a:pt x="0" y="811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132258" y="9705205"/>
            <a:ext cx="2257173" cy="525484"/>
            <a:chOff x="0" y="0"/>
            <a:chExt cx="3009564" cy="7006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09519" cy="700659"/>
            </a:xfrm>
            <a:custGeom>
              <a:avLst/>
              <a:gdLst/>
              <a:ahLst/>
              <a:cxnLst/>
              <a:rect l="l" t="t" r="r" b="b"/>
              <a:pathLst>
                <a:path w="3009519" h="700659">
                  <a:moveTo>
                    <a:pt x="0" y="0"/>
                  </a:moveTo>
                  <a:lnTo>
                    <a:pt x="3009519" y="0"/>
                  </a:lnTo>
                  <a:lnTo>
                    <a:pt x="3009519" y="700659"/>
                  </a:lnTo>
                  <a:lnTo>
                    <a:pt x="0" y="700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3" r="-1" b="-1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918048"/>
            <a:ext cx="16591587" cy="666369"/>
            <a:chOff x="0" y="0"/>
            <a:chExt cx="22122116" cy="8884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122116" cy="888492"/>
            </a:xfrm>
            <a:custGeom>
              <a:avLst/>
              <a:gdLst/>
              <a:ahLst/>
              <a:cxnLst/>
              <a:rect l="l" t="t" r="r" b="b"/>
              <a:pathLst>
                <a:path w="22122116" h="888492">
                  <a:moveTo>
                    <a:pt x="0" y="0"/>
                  </a:moveTo>
                  <a:lnTo>
                    <a:pt x="22122116" y="0"/>
                  </a:lnTo>
                  <a:lnTo>
                    <a:pt x="22122116" y="888492"/>
                  </a:lnTo>
                  <a:lnTo>
                    <a:pt x="0" y="8884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52400"/>
              <a:ext cx="22122116" cy="104089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en-US" sz="3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Phase 2: </a:t>
              </a:r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Embedding Booting &amp; Working for Gaisler GR716 LEON3FT Processor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" y="9524378"/>
            <a:ext cx="18287998" cy="811744"/>
          </a:xfrm>
          <a:custGeom>
            <a:avLst/>
            <a:gdLst/>
            <a:ahLst/>
            <a:cxnLst/>
            <a:rect l="l" t="t" r="r" b="b"/>
            <a:pathLst>
              <a:path w="18287998" h="811744">
                <a:moveTo>
                  <a:pt x="0" y="0"/>
                </a:moveTo>
                <a:lnTo>
                  <a:pt x="18287998" y="0"/>
                </a:lnTo>
                <a:lnTo>
                  <a:pt x="18287998" y="811744"/>
                </a:lnTo>
                <a:lnTo>
                  <a:pt x="0" y="811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5132258" y="9705205"/>
            <a:ext cx="2257173" cy="525484"/>
            <a:chOff x="0" y="0"/>
            <a:chExt cx="3009564" cy="70064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09519" cy="700659"/>
            </a:xfrm>
            <a:custGeom>
              <a:avLst/>
              <a:gdLst/>
              <a:ahLst/>
              <a:cxnLst/>
              <a:rect l="l" t="t" r="r" b="b"/>
              <a:pathLst>
                <a:path w="3009519" h="700659">
                  <a:moveTo>
                    <a:pt x="0" y="0"/>
                  </a:moveTo>
                  <a:lnTo>
                    <a:pt x="3009519" y="0"/>
                  </a:lnTo>
                  <a:lnTo>
                    <a:pt x="3009519" y="700659"/>
                  </a:lnTo>
                  <a:lnTo>
                    <a:pt x="0" y="700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3" r="-1" b="-1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44439" y="9847881"/>
            <a:ext cx="2133600" cy="365125"/>
            <a:chOff x="0" y="0"/>
            <a:chExt cx="2844800" cy="4868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844800" cy="486833"/>
            </a:xfrm>
            <a:custGeom>
              <a:avLst/>
              <a:gdLst/>
              <a:ahLst/>
              <a:cxnLst/>
              <a:rect l="l" t="t" r="r" b="b"/>
              <a:pathLst>
                <a:path w="2844800" h="486833">
                  <a:moveTo>
                    <a:pt x="0" y="0"/>
                  </a:moveTo>
                  <a:lnTo>
                    <a:pt x="2844800" y="0"/>
                  </a:lnTo>
                  <a:lnTo>
                    <a:pt x="2844800" y="486833"/>
                  </a:lnTo>
                  <a:lnTo>
                    <a:pt x="0" y="4868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844800" cy="5249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17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3378339" y="2566071"/>
            <a:ext cx="6872292" cy="6475177"/>
          </a:xfrm>
          <a:custGeom>
            <a:avLst/>
            <a:gdLst/>
            <a:ahLst/>
            <a:cxnLst/>
            <a:rect l="l" t="t" r="r" b="b"/>
            <a:pathLst>
              <a:path w="6872292" h="6475177">
                <a:moveTo>
                  <a:pt x="0" y="0"/>
                </a:moveTo>
                <a:lnTo>
                  <a:pt x="6872292" y="0"/>
                </a:lnTo>
                <a:lnTo>
                  <a:pt x="6872292" y="6475177"/>
                </a:lnTo>
                <a:lnTo>
                  <a:pt x="0" y="6475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838635" y="5013949"/>
            <a:ext cx="1969454" cy="204914"/>
          </a:xfrm>
          <a:custGeom>
            <a:avLst/>
            <a:gdLst/>
            <a:ahLst/>
            <a:cxnLst/>
            <a:rect l="l" t="t" r="r" b="b"/>
            <a:pathLst>
              <a:path w="1969454" h="204914">
                <a:moveTo>
                  <a:pt x="0" y="0"/>
                </a:moveTo>
                <a:lnTo>
                  <a:pt x="1969454" y="0"/>
                </a:lnTo>
                <a:lnTo>
                  <a:pt x="1969454" y="204914"/>
                </a:lnTo>
                <a:lnTo>
                  <a:pt x="0" y="2049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7014472" y="5160498"/>
            <a:ext cx="915635" cy="369332"/>
            <a:chOff x="0" y="0"/>
            <a:chExt cx="1220847" cy="49244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20847" cy="492443"/>
            </a:xfrm>
            <a:custGeom>
              <a:avLst/>
              <a:gdLst/>
              <a:ahLst/>
              <a:cxnLst/>
              <a:rect l="l" t="t" r="r" b="b"/>
              <a:pathLst>
                <a:path w="1220847" h="492443">
                  <a:moveTo>
                    <a:pt x="0" y="0"/>
                  </a:moveTo>
                  <a:lnTo>
                    <a:pt x="1220847" y="0"/>
                  </a:lnTo>
                  <a:lnTo>
                    <a:pt x="1220847" y="492443"/>
                  </a:lnTo>
                  <a:lnTo>
                    <a:pt x="0" y="4924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1220847" cy="4924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Gaisler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013210" y="5436141"/>
            <a:ext cx="1779654" cy="584775"/>
            <a:chOff x="0" y="0"/>
            <a:chExt cx="2372872" cy="779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372872" cy="779700"/>
            </a:xfrm>
            <a:custGeom>
              <a:avLst/>
              <a:gdLst/>
              <a:ahLst/>
              <a:cxnLst/>
              <a:rect l="l" t="t" r="r" b="b"/>
              <a:pathLst>
                <a:path w="2372872" h="779700">
                  <a:moveTo>
                    <a:pt x="0" y="0"/>
                  </a:moveTo>
                  <a:lnTo>
                    <a:pt x="2372872" y="0"/>
                  </a:lnTo>
                  <a:lnTo>
                    <a:pt x="2372872" y="779700"/>
                  </a:lnTo>
                  <a:lnTo>
                    <a:pt x="0" y="779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2372872" cy="8463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40404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GR716B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225608" y="5914506"/>
            <a:ext cx="1354858" cy="400110"/>
            <a:chOff x="0" y="0"/>
            <a:chExt cx="1806477" cy="53348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806477" cy="533480"/>
            </a:xfrm>
            <a:custGeom>
              <a:avLst/>
              <a:gdLst/>
              <a:ahLst/>
              <a:cxnLst/>
              <a:rect l="l" t="t" r="r" b="b"/>
              <a:pathLst>
                <a:path w="1806477" h="533480">
                  <a:moveTo>
                    <a:pt x="0" y="0"/>
                  </a:moveTo>
                  <a:lnTo>
                    <a:pt x="1806477" y="0"/>
                  </a:lnTo>
                  <a:lnTo>
                    <a:pt x="1806477" y="533480"/>
                  </a:lnTo>
                  <a:lnTo>
                    <a:pt x="0" y="5334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1806477" cy="5811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LEON3FT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090532" y="6163197"/>
            <a:ext cx="1697901" cy="369332"/>
            <a:chOff x="0" y="0"/>
            <a:chExt cx="2263868" cy="49244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263868" cy="492443"/>
            </a:xfrm>
            <a:custGeom>
              <a:avLst/>
              <a:gdLst/>
              <a:ahLst/>
              <a:cxnLst/>
              <a:rect l="l" t="t" r="r" b="b"/>
              <a:pathLst>
                <a:path w="2263868" h="492443">
                  <a:moveTo>
                    <a:pt x="0" y="0"/>
                  </a:moveTo>
                  <a:lnTo>
                    <a:pt x="2263868" y="0"/>
                  </a:lnTo>
                  <a:lnTo>
                    <a:pt x="2263868" y="492443"/>
                  </a:lnTo>
                  <a:lnTo>
                    <a:pt x="0" y="4924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263868" cy="5305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Microcontroller</a:t>
              </a:r>
            </a:p>
          </p:txBody>
        </p:sp>
      </p:grpSp>
      <p:sp>
        <p:nvSpPr>
          <p:cNvPr id="34" name="Freeform 34"/>
          <p:cNvSpPr/>
          <p:nvPr/>
        </p:nvSpPr>
        <p:spPr>
          <a:xfrm>
            <a:off x="6723930" y="5573802"/>
            <a:ext cx="1175133" cy="1154467"/>
          </a:xfrm>
          <a:custGeom>
            <a:avLst/>
            <a:gdLst/>
            <a:ahLst/>
            <a:cxnLst/>
            <a:rect l="l" t="t" r="r" b="b"/>
            <a:pathLst>
              <a:path w="1175133" h="1154467">
                <a:moveTo>
                  <a:pt x="0" y="0"/>
                </a:moveTo>
                <a:lnTo>
                  <a:pt x="1175133" y="0"/>
                </a:lnTo>
                <a:lnTo>
                  <a:pt x="1175133" y="1154467"/>
                </a:lnTo>
                <a:lnTo>
                  <a:pt x="0" y="11544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7930107" y="5483397"/>
            <a:ext cx="6706820" cy="1335276"/>
            <a:chOff x="0" y="0"/>
            <a:chExt cx="3234297" cy="64392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234297" cy="643924"/>
            </a:xfrm>
            <a:custGeom>
              <a:avLst/>
              <a:gdLst/>
              <a:ahLst/>
              <a:cxnLst/>
              <a:rect l="l" t="t" r="r" b="b"/>
              <a:pathLst>
                <a:path w="3234297" h="643924">
                  <a:moveTo>
                    <a:pt x="0" y="32196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3234297" y="203200"/>
                  </a:lnTo>
                  <a:lnTo>
                    <a:pt x="3234297" y="440724"/>
                  </a:lnTo>
                  <a:lnTo>
                    <a:pt x="406400" y="440724"/>
                  </a:lnTo>
                  <a:lnTo>
                    <a:pt x="406400" y="643924"/>
                  </a:lnTo>
                  <a:lnTo>
                    <a:pt x="0" y="321962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01600" y="127000"/>
              <a:ext cx="3132697" cy="313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1018966" y="3475712"/>
            <a:ext cx="4117719" cy="204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4000" b="1" spc="-12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Configuration And Working Memory As SIP</a:t>
            </a: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1E23C71B-4DB5-0E75-3E49-0DDFD1D5F040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7359" y="2153703"/>
            <a:ext cx="5747740" cy="5979594"/>
            <a:chOff x="0" y="0"/>
            <a:chExt cx="7663654" cy="7972792"/>
          </a:xfrm>
        </p:grpSpPr>
        <p:sp>
          <p:nvSpPr>
            <p:cNvPr id="3" name="TextBox 3"/>
            <p:cNvSpPr txBox="1"/>
            <p:nvPr/>
          </p:nvSpPr>
          <p:spPr>
            <a:xfrm>
              <a:off x="0" y="-66675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1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01403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 spc="-84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Avalanche DARPA Connection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1317786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00542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152556"/>
              <a:ext cx="6621167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Avalanche Roadmap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971917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254674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3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06687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Enabled Platforms - Booting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626049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908805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4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476884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 b="1">
                  <a:solidFill>
                    <a:srgbClr val="2B2B2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Enabled Platforms - Storage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6296245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579002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147080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Enabled Platforms - Processing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7966442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2439464"/>
            <a:ext cx="8619585" cy="4535411"/>
            <a:chOff x="0" y="0"/>
            <a:chExt cx="2270179" cy="11945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0179" cy="1194512"/>
            </a:xfrm>
            <a:custGeom>
              <a:avLst/>
              <a:gdLst/>
              <a:ahLst/>
              <a:cxnLst/>
              <a:rect l="l" t="t" r="r" b="b"/>
              <a:pathLst>
                <a:path w="2270179" h="1194512">
                  <a:moveTo>
                    <a:pt x="0" y="0"/>
                  </a:moveTo>
                  <a:lnTo>
                    <a:pt x="2270179" y="0"/>
                  </a:lnTo>
                  <a:lnTo>
                    <a:pt x="2270179" y="1194512"/>
                  </a:lnTo>
                  <a:lnTo>
                    <a:pt x="0" y="1194512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2270179" cy="1289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05129" y="4091219"/>
            <a:ext cx="7714456" cy="12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spc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FAF3B1-E74A-9038-173C-9F9BE1068E52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2243" y="5129048"/>
            <a:ext cx="4021516" cy="6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8"/>
              </a:lnSpc>
              <a:spcBef>
                <a:spcPct val="0"/>
              </a:spcBef>
            </a:pPr>
            <a:r>
              <a:rPr lang="en-US" sz="4129" spc="-12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Welcome,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83051" y="1834757"/>
            <a:ext cx="4079665" cy="2572529"/>
            <a:chOff x="0" y="-47625"/>
            <a:chExt cx="1074480" cy="677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74480" cy="506402"/>
            </a:xfrm>
            <a:custGeom>
              <a:avLst/>
              <a:gdLst/>
              <a:ahLst/>
              <a:cxnLst/>
              <a:rect l="l" t="t" r="r" b="b"/>
              <a:pathLst>
                <a:path w="1001501" h="629913">
                  <a:moveTo>
                    <a:pt x="0" y="0"/>
                  </a:moveTo>
                  <a:lnTo>
                    <a:pt x="1001501" y="0"/>
                  </a:lnTo>
                  <a:lnTo>
                    <a:pt x="1001501" y="629913"/>
                  </a:lnTo>
                  <a:lnTo>
                    <a:pt x="0" y="629913"/>
                  </a:lnTo>
                  <a:close/>
                </a:path>
              </a:pathLst>
            </a:custGeom>
            <a:solidFill>
              <a:srgbClr val="0085FF"/>
            </a:solidFill>
            <a:ln w="76200" cap="sq">
              <a:solidFill>
                <a:srgbClr val="0085FF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01501" cy="6775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92243" y="9514222"/>
            <a:ext cx="4021516" cy="6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8"/>
              </a:lnSpc>
              <a:spcBef>
                <a:spcPct val="0"/>
              </a:spcBef>
            </a:pPr>
            <a:r>
              <a:rPr lang="en-US" sz="4129" spc="-12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Welcome,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83051" y="4166028"/>
            <a:ext cx="4120945" cy="6152203"/>
            <a:chOff x="0" y="-47625"/>
            <a:chExt cx="1085352" cy="14358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85352" cy="1233072"/>
            </a:xfrm>
            <a:custGeom>
              <a:avLst/>
              <a:gdLst/>
              <a:ahLst/>
              <a:cxnLst/>
              <a:rect l="l" t="t" r="r" b="b"/>
              <a:pathLst>
                <a:path w="1001501" h="1388185">
                  <a:moveTo>
                    <a:pt x="0" y="0"/>
                  </a:moveTo>
                  <a:lnTo>
                    <a:pt x="1001501" y="0"/>
                  </a:lnTo>
                  <a:lnTo>
                    <a:pt x="1001501" y="1388185"/>
                  </a:lnTo>
                  <a:lnTo>
                    <a:pt x="0" y="1388185"/>
                  </a:lnTo>
                  <a:close/>
                </a:path>
              </a:pathLst>
            </a:custGeom>
            <a:solidFill>
              <a:srgbClr val="0085FF"/>
            </a:solidFill>
            <a:ln w="76200" cap="sq">
              <a:solidFill>
                <a:srgbClr val="0085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085352" cy="14358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414499" y="2015583"/>
            <a:ext cx="3592734" cy="5083357"/>
            <a:chOff x="0" y="0"/>
            <a:chExt cx="946235" cy="13388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6234" cy="1338827"/>
            </a:xfrm>
            <a:custGeom>
              <a:avLst/>
              <a:gdLst/>
              <a:ahLst/>
              <a:cxnLst/>
              <a:rect l="l" t="t" r="r" b="b"/>
              <a:pathLst>
                <a:path w="946234" h="1338827">
                  <a:moveTo>
                    <a:pt x="0" y="0"/>
                  </a:moveTo>
                  <a:lnTo>
                    <a:pt x="946234" y="0"/>
                  </a:lnTo>
                  <a:lnTo>
                    <a:pt x="946234" y="1338827"/>
                  </a:lnTo>
                  <a:lnTo>
                    <a:pt x="0" y="1338827"/>
                  </a:lnTo>
                  <a:close/>
                </a:path>
              </a:pathLst>
            </a:custGeom>
            <a:solidFill>
              <a:srgbClr val="0085FF"/>
            </a:solidFill>
            <a:ln w="76200" cap="sq">
              <a:solidFill>
                <a:srgbClr val="0085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946235" cy="1386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5988" y="2200947"/>
            <a:ext cx="3415266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 b="1" spc="-72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Avionics &amp; Space Grade Storage Class Products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5988" y="459240"/>
            <a:ext cx="16126560" cy="1901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Reference Designs For Space Drives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Nnd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Aerospace Data Loggers </a:t>
            </a:r>
          </a:p>
          <a:p>
            <a:pPr>
              <a:lnSpc>
                <a:spcPts val="504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On track to launch full Avalanche product suite in 2025</a:t>
            </a:r>
          </a:p>
          <a:p>
            <a:pPr>
              <a:lnSpc>
                <a:spcPts val="5040"/>
              </a:lnSpc>
            </a:pPr>
            <a:endParaRPr lang="en-US" sz="3600" b="1" dirty="0">
              <a:solidFill>
                <a:srgbClr val="1B241A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5988" y="4564104"/>
            <a:ext cx="3369636" cy="160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 b="1" spc="-72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Standard M.2 module available as evaluation card &amp; as reference design.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8067" y="6339441"/>
            <a:ext cx="3505570" cy="2952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spc="-72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M-Drive</a:t>
            </a:r>
          </a:p>
          <a:p>
            <a:pPr marL="342900" indent="-342900" algn="l">
              <a:lnSpc>
                <a:spcPts val="2879"/>
              </a:lnSpc>
              <a:buFont typeface="Arial" panose="020B0604020202020204" pitchFamily="34" charset="0"/>
              <a:buChar char="•"/>
            </a:pPr>
            <a:r>
              <a:rPr lang="en-US" sz="2400" spc="-72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M.2 64Gb (8Gbyte) MRAM Module</a:t>
            </a:r>
          </a:p>
          <a:p>
            <a:pPr marL="342900" indent="-342900" algn="l">
              <a:lnSpc>
                <a:spcPts val="2879"/>
              </a:lnSpc>
              <a:buFont typeface="Arial" panose="020B0604020202020204" pitchFamily="34" charset="0"/>
              <a:buChar char="•"/>
            </a:pPr>
            <a:r>
              <a:rPr lang="en-US" sz="2400" spc="-72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 configuration uses standard M.2 connector</a:t>
            </a:r>
          </a:p>
          <a:p>
            <a:pPr marL="342900" indent="-342900" algn="l">
              <a:lnSpc>
                <a:spcPts val="2879"/>
              </a:lnSpc>
              <a:buFont typeface="Arial" panose="020B0604020202020204" pitchFamily="34" charset="0"/>
              <a:buChar char="•"/>
            </a:pPr>
            <a:r>
              <a:rPr lang="en-US" sz="2400" spc="-72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Ruggedized modules use BGA mounting style</a:t>
            </a:r>
          </a:p>
          <a:p>
            <a:pPr marL="342900" indent="-342900" algn="l">
              <a:lnSpc>
                <a:spcPts val="2879"/>
              </a:lnSpc>
              <a:buFont typeface="Arial" panose="020B0604020202020204" pitchFamily="34" charset="0"/>
              <a:buChar char="•"/>
            </a:pPr>
            <a:r>
              <a:rPr lang="en-US" sz="2400" spc="-72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Shipped to Customer</a:t>
            </a:r>
          </a:p>
        </p:txBody>
      </p:sp>
      <p:sp>
        <p:nvSpPr>
          <p:cNvPr id="17" name="Freeform 17"/>
          <p:cNvSpPr/>
          <p:nvPr/>
        </p:nvSpPr>
        <p:spPr>
          <a:xfrm>
            <a:off x="4864703" y="2015583"/>
            <a:ext cx="2465901" cy="1631856"/>
          </a:xfrm>
          <a:custGeom>
            <a:avLst/>
            <a:gdLst/>
            <a:ahLst/>
            <a:cxnLst/>
            <a:rect l="l" t="t" r="r" b="b"/>
            <a:pathLst>
              <a:path w="2465901" h="1631856">
                <a:moveTo>
                  <a:pt x="0" y="0"/>
                </a:moveTo>
                <a:lnTo>
                  <a:pt x="2465901" y="0"/>
                </a:lnTo>
                <a:lnTo>
                  <a:pt x="2465901" y="1631856"/>
                </a:lnTo>
                <a:lnTo>
                  <a:pt x="0" y="1631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6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915988" y="3370617"/>
            <a:ext cx="3369636" cy="348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72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16Gb MRAM Single Chip</a:t>
            </a:r>
          </a:p>
        </p:txBody>
      </p:sp>
      <p:sp>
        <p:nvSpPr>
          <p:cNvPr id="19" name="Freeform 19"/>
          <p:cNvSpPr/>
          <p:nvPr/>
        </p:nvSpPr>
        <p:spPr>
          <a:xfrm>
            <a:off x="4864703" y="4321157"/>
            <a:ext cx="4021517" cy="1996677"/>
          </a:xfrm>
          <a:custGeom>
            <a:avLst/>
            <a:gdLst/>
            <a:ahLst/>
            <a:cxnLst/>
            <a:rect l="l" t="t" r="r" b="b"/>
            <a:pathLst>
              <a:path w="4286628" h="2229375">
                <a:moveTo>
                  <a:pt x="0" y="0"/>
                </a:moveTo>
                <a:lnTo>
                  <a:pt x="4286628" y="0"/>
                </a:lnTo>
                <a:lnTo>
                  <a:pt x="4286628" y="2229375"/>
                </a:lnTo>
                <a:lnTo>
                  <a:pt x="0" y="2229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9746015" y="2200947"/>
            <a:ext cx="3511111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 b="1" spc="-7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Reference Designs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97172" y="3370617"/>
            <a:ext cx="2827389" cy="294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further enable the community, Avalanche has created reference designs for Space Drives &amp; Aerospace Data Loggers, available as dev kits.</a:t>
            </a:r>
          </a:p>
        </p:txBody>
      </p:sp>
      <p:sp>
        <p:nvSpPr>
          <p:cNvPr id="22" name="Freeform 22"/>
          <p:cNvSpPr/>
          <p:nvPr/>
        </p:nvSpPr>
        <p:spPr>
          <a:xfrm>
            <a:off x="13150888" y="2015583"/>
            <a:ext cx="3891660" cy="2368612"/>
          </a:xfrm>
          <a:custGeom>
            <a:avLst/>
            <a:gdLst/>
            <a:ahLst/>
            <a:cxnLst/>
            <a:rect l="l" t="t" r="r" b="b"/>
            <a:pathLst>
              <a:path w="3891660" h="2368612">
                <a:moveTo>
                  <a:pt x="0" y="0"/>
                </a:moveTo>
                <a:lnTo>
                  <a:pt x="3891660" y="0"/>
                </a:lnTo>
                <a:lnTo>
                  <a:pt x="3891660" y="2368613"/>
                </a:lnTo>
                <a:lnTo>
                  <a:pt x="0" y="2368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040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3150888" y="4730328"/>
            <a:ext cx="3891660" cy="2368612"/>
          </a:xfrm>
          <a:custGeom>
            <a:avLst/>
            <a:gdLst/>
            <a:ahLst/>
            <a:cxnLst/>
            <a:rect l="l" t="t" r="r" b="b"/>
            <a:pathLst>
              <a:path w="3891660" h="2368612">
                <a:moveTo>
                  <a:pt x="0" y="0"/>
                </a:moveTo>
                <a:lnTo>
                  <a:pt x="3891660" y="0"/>
                </a:lnTo>
                <a:lnTo>
                  <a:pt x="3891660" y="2368613"/>
                </a:lnTo>
                <a:lnTo>
                  <a:pt x="0" y="2368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408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1B9C40-A0C4-A957-BCF5-78DAC4A952E2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2243" y="5129048"/>
            <a:ext cx="4021516" cy="6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8"/>
              </a:lnSpc>
              <a:spcBef>
                <a:spcPct val="0"/>
              </a:spcBef>
            </a:pPr>
            <a:r>
              <a:rPr lang="en-US" sz="4129" spc="-12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Welcome,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2758867"/>
            <a:ext cx="8117159" cy="753501"/>
            <a:chOff x="0" y="0"/>
            <a:chExt cx="2137853" cy="198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37853" cy="198453"/>
            </a:xfrm>
            <a:custGeom>
              <a:avLst/>
              <a:gdLst/>
              <a:ahLst/>
              <a:cxnLst/>
              <a:rect l="l" t="t" r="r" b="b"/>
              <a:pathLst>
                <a:path w="2137853" h="198453">
                  <a:moveTo>
                    <a:pt x="0" y="0"/>
                  </a:moveTo>
                  <a:lnTo>
                    <a:pt x="2137853" y="0"/>
                  </a:lnTo>
                  <a:lnTo>
                    <a:pt x="2137853" y="198453"/>
                  </a:lnTo>
                  <a:lnTo>
                    <a:pt x="0" y="198453"/>
                  </a:lnTo>
                  <a:close/>
                </a:path>
              </a:pathLst>
            </a:custGeom>
            <a:solidFill>
              <a:srgbClr val="0085FF"/>
            </a:solidFill>
            <a:ln w="76200" cap="sq">
              <a:solidFill>
                <a:srgbClr val="0085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37853" cy="246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812484" y="2758867"/>
            <a:ext cx="9475516" cy="753501"/>
            <a:chOff x="0" y="0"/>
            <a:chExt cx="2495609" cy="1984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95609" cy="198453"/>
            </a:xfrm>
            <a:custGeom>
              <a:avLst/>
              <a:gdLst/>
              <a:ahLst/>
              <a:cxnLst/>
              <a:rect l="l" t="t" r="r" b="b"/>
              <a:pathLst>
                <a:path w="2495609" h="198453">
                  <a:moveTo>
                    <a:pt x="0" y="0"/>
                  </a:moveTo>
                  <a:lnTo>
                    <a:pt x="2495609" y="0"/>
                  </a:lnTo>
                  <a:lnTo>
                    <a:pt x="2495609" y="198453"/>
                  </a:lnTo>
                  <a:lnTo>
                    <a:pt x="0" y="198453"/>
                  </a:lnTo>
                  <a:close/>
                </a:path>
              </a:pathLst>
            </a:custGeom>
            <a:solidFill>
              <a:srgbClr val="0085FF"/>
            </a:solidFill>
            <a:ln w="76200" cap="sq">
              <a:solidFill>
                <a:srgbClr val="0085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495609" cy="246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02295" y="2923362"/>
            <a:ext cx="7395619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 b="1" spc="-7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VNX-Plus Data Buffer for LEO Satellites (8GB MRAM)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5988" y="738716"/>
            <a:ext cx="17150512" cy="68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1B241A"/>
                </a:solidFill>
                <a:latin typeface="Arial Bold"/>
                <a:ea typeface="Arial Bold"/>
                <a:cs typeface="Arial Bold"/>
                <a:sym typeface="Arial Bold"/>
              </a:rPr>
              <a:t>New Storage Roadmap With Partners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56529" y="2923362"/>
            <a:ext cx="7402771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 b="1" spc="-7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3U VPX Hybrid Data Storage (32Gb MRAM/1TB NAND)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5988" y="5333212"/>
            <a:ext cx="2532268" cy="2204700"/>
          </a:xfrm>
          <a:custGeom>
            <a:avLst/>
            <a:gdLst/>
            <a:ahLst/>
            <a:cxnLst/>
            <a:rect l="l" t="t" r="r" b="b"/>
            <a:pathLst>
              <a:path w="2532268" h="2204700">
                <a:moveTo>
                  <a:pt x="0" y="0"/>
                </a:moveTo>
                <a:lnTo>
                  <a:pt x="2532269" y="0"/>
                </a:lnTo>
                <a:lnTo>
                  <a:pt x="2532269" y="2204700"/>
                </a:lnTo>
                <a:lnTo>
                  <a:pt x="0" y="2204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15988" y="7726997"/>
            <a:ext cx="2532268" cy="2200053"/>
          </a:xfrm>
          <a:custGeom>
            <a:avLst/>
            <a:gdLst/>
            <a:ahLst/>
            <a:cxnLst/>
            <a:rect l="l" t="t" r="r" b="b"/>
            <a:pathLst>
              <a:path w="2532268" h="2200053">
                <a:moveTo>
                  <a:pt x="0" y="0"/>
                </a:moveTo>
                <a:lnTo>
                  <a:pt x="2532269" y="0"/>
                </a:lnTo>
                <a:lnTo>
                  <a:pt x="2532269" y="2200054"/>
                </a:lnTo>
                <a:lnTo>
                  <a:pt x="0" y="2200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86613" y="6156521"/>
            <a:ext cx="3730723" cy="2656079"/>
          </a:xfrm>
          <a:custGeom>
            <a:avLst/>
            <a:gdLst/>
            <a:ahLst/>
            <a:cxnLst/>
            <a:rect l="l" t="t" r="r" b="b"/>
            <a:pathLst>
              <a:path w="3730723" h="2656079">
                <a:moveTo>
                  <a:pt x="0" y="0"/>
                </a:moveTo>
                <a:lnTo>
                  <a:pt x="3730722" y="0"/>
                </a:lnTo>
                <a:lnTo>
                  <a:pt x="3730722" y="2656079"/>
                </a:lnTo>
                <a:lnTo>
                  <a:pt x="0" y="2656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602295" y="3749208"/>
            <a:ext cx="7395619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further enable the community, Avalanche will provide the VNX-Plus Databuffer &amp; make the Hybrid Data Storage Drive available via partner programs.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080613" y="3752086"/>
            <a:ext cx="5747663" cy="3594941"/>
          </a:xfrm>
          <a:custGeom>
            <a:avLst/>
            <a:gdLst/>
            <a:ahLst/>
            <a:cxnLst/>
            <a:rect l="l" t="t" r="r" b="b"/>
            <a:pathLst>
              <a:path w="5747663" h="3594941">
                <a:moveTo>
                  <a:pt x="0" y="0"/>
                </a:moveTo>
                <a:lnTo>
                  <a:pt x="5747664" y="0"/>
                </a:lnTo>
                <a:lnTo>
                  <a:pt x="5747664" y="3594941"/>
                </a:lnTo>
                <a:lnTo>
                  <a:pt x="0" y="35949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793559" y="6043884"/>
            <a:ext cx="5829481" cy="3640730"/>
          </a:xfrm>
          <a:custGeom>
            <a:avLst/>
            <a:gdLst/>
            <a:ahLst/>
            <a:cxnLst/>
            <a:rect l="l" t="t" r="r" b="b"/>
            <a:pathLst>
              <a:path w="5829481" h="3640730">
                <a:moveTo>
                  <a:pt x="0" y="0"/>
                </a:moveTo>
                <a:lnTo>
                  <a:pt x="5829481" y="0"/>
                </a:lnTo>
                <a:lnTo>
                  <a:pt x="5829481" y="3640730"/>
                </a:lnTo>
                <a:lnTo>
                  <a:pt x="0" y="36407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4300105" y="8349837"/>
            <a:ext cx="1039067" cy="307777"/>
            <a:chOff x="0" y="0"/>
            <a:chExt cx="1385423" cy="4103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85423" cy="410369"/>
            </a:xfrm>
            <a:custGeom>
              <a:avLst/>
              <a:gdLst/>
              <a:ahLst/>
              <a:cxnLst/>
              <a:rect l="l" t="t" r="r" b="b"/>
              <a:pathLst>
                <a:path w="1385423" h="410369">
                  <a:moveTo>
                    <a:pt x="0" y="0"/>
                  </a:moveTo>
                  <a:lnTo>
                    <a:pt x="1385423" y="0"/>
                  </a:lnTo>
                  <a:lnTo>
                    <a:pt x="1385423" y="410369"/>
                  </a:lnTo>
                  <a:lnTo>
                    <a:pt x="0" y="410369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385423" cy="4389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3.5”/89mm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38399" y="8349837"/>
            <a:ext cx="1138453" cy="307777"/>
            <a:chOff x="0" y="0"/>
            <a:chExt cx="1517937" cy="41036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17937" cy="410369"/>
            </a:xfrm>
            <a:custGeom>
              <a:avLst/>
              <a:gdLst/>
              <a:ahLst/>
              <a:cxnLst/>
              <a:rect l="l" t="t" r="r" b="b"/>
              <a:pathLst>
                <a:path w="1517937" h="410369">
                  <a:moveTo>
                    <a:pt x="0" y="0"/>
                  </a:moveTo>
                  <a:lnTo>
                    <a:pt x="1517937" y="0"/>
                  </a:lnTo>
                  <a:lnTo>
                    <a:pt x="1517937" y="410369"/>
                  </a:lnTo>
                  <a:lnTo>
                    <a:pt x="0" y="410369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517937" cy="4389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3.07”/78mm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888938" y="7637252"/>
            <a:ext cx="1228221" cy="307777"/>
            <a:chOff x="0" y="0"/>
            <a:chExt cx="1637628" cy="41036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37628" cy="410369"/>
            </a:xfrm>
            <a:custGeom>
              <a:avLst/>
              <a:gdLst/>
              <a:ahLst/>
              <a:cxnLst/>
              <a:rect l="l" t="t" r="r" b="b"/>
              <a:pathLst>
                <a:path w="1637628" h="410369">
                  <a:moveTo>
                    <a:pt x="0" y="0"/>
                  </a:moveTo>
                  <a:lnTo>
                    <a:pt x="1637628" y="0"/>
                  </a:lnTo>
                  <a:lnTo>
                    <a:pt x="1637628" y="410369"/>
                  </a:lnTo>
                  <a:lnTo>
                    <a:pt x="0" y="410369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637628" cy="4389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12mm/19mm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83051" y="1472992"/>
            <a:ext cx="16667461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dirty="0">
                <a:solidFill>
                  <a:srgbClr val="1B241A"/>
                </a:solidFill>
                <a:latin typeface="Arial"/>
                <a:ea typeface="Arial"/>
                <a:cs typeface="Arial"/>
                <a:sym typeface="Arial"/>
              </a:rPr>
              <a:t>Scanning satellites in LEO need </a:t>
            </a:r>
            <a:r>
              <a:rPr lang="en-US" sz="3600" dirty="0" err="1">
                <a:solidFill>
                  <a:srgbClr val="1B241A"/>
                </a:solidFill>
                <a:latin typeface="Arial"/>
                <a:ea typeface="Arial"/>
                <a:cs typeface="Arial"/>
                <a:sym typeface="Arial"/>
              </a:rPr>
              <a:t>databuffers</a:t>
            </a:r>
            <a:r>
              <a:rPr lang="en-US" sz="3600" dirty="0">
                <a:solidFill>
                  <a:srgbClr val="1B241A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algn="ctr">
              <a:lnSpc>
                <a:spcPts val="4320"/>
              </a:lnSpc>
            </a:pPr>
            <a:r>
              <a:rPr lang="en-US" sz="3600" dirty="0">
                <a:solidFill>
                  <a:srgbClr val="1B241A"/>
                </a:solidFill>
                <a:latin typeface="Arial"/>
                <a:ea typeface="Arial"/>
                <a:cs typeface="Arial"/>
                <a:sym typeface="Arial"/>
              </a:rPr>
              <a:t>Communication Satellites in MEO need Hybrid drives</a:t>
            </a: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B0C1BE17-2B33-7C8B-255A-224EDFBD1BFA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7359" y="2153703"/>
            <a:ext cx="5747740" cy="5979594"/>
            <a:chOff x="0" y="0"/>
            <a:chExt cx="7663654" cy="7972792"/>
          </a:xfrm>
        </p:grpSpPr>
        <p:sp>
          <p:nvSpPr>
            <p:cNvPr id="3" name="TextBox 3"/>
            <p:cNvSpPr txBox="1"/>
            <p:nvPr/>
          </p:nvSpPr>
          <p:spPr>
            <a:xfrm>
              <a:off x="0" y="-66675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1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01403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 b="1" spc="-84">
                  <a:solidFill>
                    <a:srgbClr val="2B2B2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Avalanche DARPA Connection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1317786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00542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152556"/>
              <a:ext cx="6621167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Avalanche Roadmap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971917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254674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3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06687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Enabled Platforms - Booting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626049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908805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4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476884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Enabled Platforms - Storage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6296245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579002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147080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Enabled Platforms - Processing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7966442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2439464"/>
            <a:ext cx="8619585" cy="4535411"/>
            <a:chOff x="0" y="0"/>
            <a:chExt cx="2270179" cy="11945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0179" cy="1194512"/>
            </a:xfrm>
            <a:custGeom>
              <a:avLst/>
              <a:gdLst/>
              <a:ahLst/>
              <a:cxnLst/>
              <a:rect l="l" t="t" r="r" b="b"/>
              <a:pathLst>
                <a:path w="2270179" h="1194512">
                  <a:moveTo>
                    <a:pt x="0" y="0"/>
                  </a:moveTo>
                  <a:lnTo>
                    <a:pt x="2270179" y="0"/>
                  </a:lnTo>
                  <a:lnTo>
                    <a:pt x="2270179" y="1194512"/>
                  </a:lnTo>
                  <a:lnTo>
                    <a:pt x="0" y="1194512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2270179" cy="1289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05129" y="4091219"/>
            <a:ext cx="7714456" cy="12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spc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7359" y="2153703"/>
            <a:ext cx="5747740" cy="5979594"/>
            <a:chOff x="0" y="0"/>
            <a:chExt cx="7663654" cy="7972792"/>
          </a:xfrm>
        </p:grpSpPr>
        <p:sp>
          <p:nvSpPr>
            <p:cNvPr id="3" name="TextBox 3"/>
            <p:cNvSpPr txBox="1"/>
            <p:nvPr/>
          </p:nvSpPr>
          <p:spPr>
            <a:xfrm>
              <a:off x="0" y="-66675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1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01403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 spc="-84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Avalanche DARPA Connection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1317786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00542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152556"/>
              <a:ext cx="6621167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Avalanche Roadmap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971917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254674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3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06687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Enabled Platforms - Booting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626049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908805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4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476884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Enabled Platforms - Storage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6296245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579002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147080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 b="1">
                  <a:solidFill>
                    <a:srgbClr val="2B2B2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Enabled Platforms - Processing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7966442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2439464"/>
            <a:ext cx="8619585" cy="4535411"/>
            <a:chOff x="0" y="0"/>
            <a:chExt cx="2270179" cy="11945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0179" cy="1194512"/>
            </a:xfrm>
            <a:custGeom>
              <a:avLst/>
              <a:gdLst/>
              <a:ahLst/>
              <a:cxnLst/>
              <a:rect l="l" t="t" r="r" b="b"/>
              <a:pathLst>
                <a:path w="2270179" h="1194512">
                  <a:moveTo>
                    <a:pt x="0" y="0"/>
                  </a:moveTo>
                  <a:lnTo>
                    <a:pt x="2270179" y="0"/>
                  </a:lnTo>
                  <a:lnTo>
                    <a:pt x="2270179" y="1194512"/>
                  </a:lnTo>
                  <a:lnTo>
                    <a:pt x="0" y="1194512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2270179" cy="1289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05129" y="4091219"/>
            <a:ext cx="7714456" cy="12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spc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3AEA9219-7591-1F60-4085-B1DCE46EF701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2243" y="5129048"/>
            <a:ext cx="4021516" cy="6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8"/>
              </a:lnSpc>
              <a:spcBef>
                <a:spcPct val="0"/>
              </a:spcBef>
            </a:pPr>
            <a:r>
              <a:rPr lang="en-US" sz="4129" spc="-12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Welcome,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1787025"/>
            <a:ext cx="18288000" cy="2630192"/>
            <a:chOff x="0" y="0"/>
            <a:chExt cx="4816593" cy="6927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692726"/>
            </a:xfrm>
            <a:custGeom>
              <a:avLst/>
              <a:gdLst/>
              <a:ahLst/>
              <a:cxnLst/>
              <a:rect l="l" t="t" r="r" b="b"/>
              <a:pathLst>
                <a:path w="4816592" h="692726">
                  <a:moveTo>
                    <a:pt x="0" y="0"/>
                  </a:moveTo>
                  <a:lnTo>
                    <a:pt x="4816592" y="0"/>
                  </a:lnTo>
                  <a:lnTo>
                    <a:pt x="4816592" y="692726"/>
                  </a:lnTo>
                  <a:lnTo>
                    <a:pt x="0" y="692726"/>
                  </a:lnTo>
                  <a:close/>
                </a:path>
              </a:pathLst>
            </a:custGeom>
            <a:solidFill>
              <a:srgbClr val="0085FF"/>
            </a:solidFill>
            <a:ln w="76200" cap="sq">
              <a:solidFill>
                <a:srgbClr val="0085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740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92243" y="9514222"/>
            <a:ext cx="4021516" cy="6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8"/>
              </a:lnSpc>
              <a:spcBef>
                <a:spcPct val="0"/>
              </a:spcBef>
            </a:pPr>
            <a:r>
              <a:rPr lang="en-US" sz="4129" spc="-12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Welcome,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5988" y="2441434"/>
            <a:ext cx="15878239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0"/>
              </a:lnSpc>
              <a:spcBef>
                <a:spcPct val="0"/>
              </a:spcBef>
            </a:pPr>
            <a:r>
              <a:rPr lang="en-US" sz="3400" b="1" spc="-102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All use </a:t>
            </a:r>
            <a:r>
              <a:rPr lang="en-US" sz="3400" b="1" spc="-102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DDRx</a:t>
            </a:r>
            <a:r>
              <a:rPr lang="en-US" sz="3400" b="1" spc="-102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DRAM Memory as Processing Memory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5988" y="573540"/>
            <a:ext cx="7241604" cy="68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1B241A"/>
                </a:solidFill>
                <a:latin typeface="Arial Bold"/>
                <a:ea typeface="Arial Bold"/>
                <a:cs typeface="Arial Bold"/>
                <a:sym typeface="Arial Bold"/>
              </a:rPr>
              <a:t>Popular Hi-Rel/Space Processors</a:t>
            </a:r>
          </a:p>
        </p:txBody>
      </p:sp>
      <p:sp>
        <p:nvSpPr>
          <p:cNvPr id="9" name="Freeform 9"/>
          <p:cNvSpPr/>
          <p:nvPr/>
        </p:nvSpPr>
        <p:spPr>
          <a:xfrm>
            <a:off x="13280332" y="4855368"/>
            <a:ext cx="3978968" cy="4254738"/>
          </a:xfrm>
          <a:custGeom>
            <a:avLst/>
            <a:gdLst/>
            <a:ahLst/>
            <a:cxnLst/>
            <a:rect l="l" t="t" r="r" b="b"/>
            <a:pathLst>
              <a:path w="3978968" h="4254738">
                <a:moveTo>
                  <a:pt x="0" y="0"/>
                </a:moveTo>
                <a:lnTo>
                  <a:pt x="3978968" y="0"/>
                </a:lnTo>
                <a:lnTo>
                  <a:pt x="3978968" y="4254738"/>
                </a:lnTo>
                <a:lnTo>
                  <a:pt x="0" y="42547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28700" y="4855368"/>
            <a:ext cx="4530183" cy="4121040"/>
            <a:chOff x="0" y="0"/>
            <a:chExt cx="5349983" cy="4866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350002" cy="4866767"/>
            </a:xfrm>
            <a:custGeom>
              <a:avLst/>
              <a:gdLst/>
              <a:ahLst/>
              <a:cxnLst/>
              <a:rect l="l" t="t" r="r" b="b"/>
              <a:pathLst>
                <a:path w="5350002" h="4866767">
                  <a:moveTo>
                    <a:pt x="0" y="0"/>
                  </a:moveTo>
                  <a:lnTo>
                    <a:pt x="5350002" y="0"/>
                  </a:lnTo>
                  <a:lnTo>
                    <a:pt x="5350002" y="4866767"/>
                  </a:lnTo>
                  <a:lnTo>
                    <a:pt x="0" y="4866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692" b="-16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166448" y="4855368"/>
            <a:ext cx="4506319" cy="4121040"/>
          </a:xfrm>
          <a:custGeom>
            <a:avLst/>
            <a:gdLst/>
            <a:ahLst/>
            <a:cxnLst/>
            <a:rect l="l" t="t" r="r" b="b"/>
            <a:pathLst>
              <a:path w="4506319" h="4121040">
                <a:moveTo>
                  <a:pt x="0" y="0"/>
                </a:moveTo>
                <a:lnTo>
                  <a:pt x="4506319" y="0"/>
                </a:lnTo>
                <a:lnTo>
                  <a:pt x="4506319" y="4121040"/>
                </a:lnTo>
                <a:lnTo>
                  <a:pt x="0" y="4121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15988" y="3139239"/>
            <a:ext cx="14013713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0"/>
              </a:lnSpc>
              <a:spcBef>
                <a:spcPct val="0"/>
              </a:spcBef>
            </a:pPr>
            <a:r>
              <a:rPr lang="en-US" sz="3400" b="1" spc="-10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Avalanche MRAM’s “Instant ON” capability would make an ideal choice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46089D80-B549-17BD-032D-A8F2AC4DDA89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2243" y="5129048"/>
            <a:ext cx="4021516" cy="6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8"/>
              </a:lnSpc>
              <a:spcBef>
                <a:spcPct val="0"/>
              </a:spcBef>
            </a:pPr>
            <a:r>
              <a:rPr lang="en-US" sz="4129" spc="-12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Welcome,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92243" y="9514222"/>
            <a:ext cx="4021516" cy="6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8"/>
              </a:lnSpc>
              <a:spcBef>
                <a:spcPct val="0"/>
              </a:spcBef>
            </a:pPr>
            <a:r>
              <a:rPr lang="en-US" sz="4129" spc="-12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Welcome,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5988" y="1606199"/>
            <a:ext cx="16234524" cy="835672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20"/>
              </a:lnSpc>
            </a:pPr>
            <a:endParaRPr/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5700573" y="2874934"/>
            <a:ext cx="1918561" cy="1095324"/>
            <a:chOff x="0" y="0"/>
            <a:chExt cx="1127892" cy="6439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7892" cy="643924"/>
            </a:xfrm>
            <a:custGeom>
              <a:avLst/>
              <a:gdLst/>
              <a:ahLst/>
              <a:cxnLst/>
              <a:rect l="l" t="t" r="r" b="b"/>
              <a:pathLst>
                <a:path w="1127892" h="643924">
                  <a:moveTo>
                    <a:pt x="0" y="32196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1127892" y="203200"/>
                  </a:lnTo>
                  <a:lnTo>
                    <a:pt x="1127892" y="440724"/>
                  </a:lnTo>
                  <a:lnTo>
                    <a:pt x="406400" y="440724"/>
                  </a:lnTo>
                  <a:lnTo>
                    <a:pt x="406400" y="643924"/>
                  </a:lnTo>
                  <a:lnTo>
                    <a:pt x="0" y="321962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127000"/>
              <a:ext cx="1026292" cy="313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2871" y="5459777"/>
            <a:ext cx="7279332" cy="57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  <a:spcBef>
                <a:spcPct val="0"/>
              </a:spcBef>
            </a:pPr>
            <a:r>
              <a:rPr lang="en-US" sz="3200" b="1" spc="-9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Target Development Systems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7669" y="459240"/>
            <a:ext cx="14276561" cy="68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1B241A"/>
                </a:solidFill>
                <a:latin typeface="Arial Bold"/>
                <a:ea typeface="Arial Bold"/>
                <a:cs typeface="Arial Bold"/>
                <a:sym typeface="Arial Bold"/>
              </a:rPr>
              <a:t>8Gb DDRx Persistent DRAM DIMM for Standard Development Kits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732685" y="2070667"/>
            <a:ext cx="3481074" cy="2315767"/>
          </a:xfrm>
          <a:custGeom>
            <a:avLst/>
            <a:gdLst/>
            <a:ahLst/>
            <a:cxnLst/>
            <a:rect l="l" t="t" r="r" b="b"/>
            <a:pathLst>
              <a:path w="3481074" h="2315767">
                <a:moveTo>
                  <a:pt x="0" y="0"/>
                </a:moveTo>
                <a:lnTo>
                  <a:pt x="3481074" y="0"/>
                </a:lnTo>
                <a:lnTo>
                  <a:pt x="3481074" y="2315766"/>
                </a:lnTo>
                <a:lnTo>
                  <a:pt x="0" y="23157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24" b="-40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105949" y="2070667"/>
            <a:ext cx="8718504" cy="2390301"/>
            <a:chOff x="0" y="0"/>
            <a:chExt cx="11624672" cy="31870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624672" cy="3187068"/>
            </a:xfrm>
            <a:custGeom>
              <a:avLst/>
              <a:gdLst/>
              <a:ahLst/>
              <a:cxnLst/>
              <a:rect l="l" t="t" r="r" b="b"/>
              <a:pathLst>
                <a:path w="11624672" h="3187068">
                  <a:moveTo>
                    <a:pt x="0" y="0"/>
                  </a:moveTo>
                  <a:lnTo>
                    <a:pt x="11624672" y="0"/>
                  </a:lnTo>
                  <a:lnTo>
                    <a:pt x="11624672" y="3187068"/>
                  </a:lnTo>
                  <a:lnTo>
                    <a:pt x="0" y="3187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463" b="-34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5400000">
              <a:off x="60732" y="432365"/>
              <a:ext cx="1884807" cy="1329210"/>
            </a:xfrm>
            <a:custGeom>
              <a:avLst/>
              <a:gdLst/>
              <a:ahLst/>
              <a:cxnLst/>
              <a:rect l="l" t="t" r="r" b="b"/>
              <a:pathLst>
                <a:path w="1884807" h="1329210">
                  <a:moveTo>
                    <a:pt x="0" y="0"/>
                  </a:moveTo>
                  <a:lnTo>
                    <a:pt x="1884807" y="0"/>
                  </a:lnTo>
                  <a:lnTo>
                    <a:pt x="1884807" y="1329210"/>
                  </a:lnTo>
                  <a:lnTo>
                    <a:pt x="0" y="1329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61" b="-9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400000">
              <a:off x="1409052" y="432365"/>
              <a:ext cx="1884807" cy="1329210"/>
            </a:xfrm>
            <a:custGeom>
              <a:avLst/>
              <a:gdLst/>
              <a:ahLst/>
              <a:cxnLst/>
              <a:rect l="l" t="t" r="r" b="b"/>
              <a:pathLst>
                <a:path w="1884807" h="1329210">
                  <a:moveTo>
                    <a:pt x="0" y="0"/>
                  </a:moveTo>
                  <a:lnTo>
                    <a:pt x="1884807" y="0"/>
                  </a:lnTo>
                  <a:lnTo>
                    <a:pt x="1884807" y="1329210"/>
                  </a:lnTo>
                  <a:lnTo>
                    <a:pt x="0" y="1329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61" b="-9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00000">
              <a:off x="2757372" y="432365"/>
              <a:ext cx="1884807" cy="1329210"/>
            </a:xfrm>
            <a:custGeom>
              <a:avLst/>
              <a:gdLst/>
              <a:ahLst/>
              <a:cxnLst/>
              <a:rect l="l" t="t" r="r" b="b"/>
              <a:pathLst>
                <a:path w="1884807" h="1329210">
                  <a:moveTo>
                    <a:pt x="0" y="0"/>
                  </a:moveTo>
                  <a:lnTo>
                    <a:pt x="1884807" y="0"/>
                  </a:lnTo>
                  <a:lnTo>
                    <a:pt x="1884807" y="1329210"/>
                  </a:lnTo>
                  <a:lnTo>
                    <a:pt x="0" y="1329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61" b="-9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5400000">
              <a:off x="4105692" y="432365"/>
              <a:ext cx="1884807" cy="1329210"/>
            </a:xfrm>
            <a:custGeom>
              <a:avLst/>
              <a:gdLst/>
              <a:ahLst/>
              <a:cxnLst/>
              <a:rect l="l" t="t" r="r" b="b"/>
              <a:pathLst>
                <a:path w="1884807" h="1329210">
                  <a:moveTo>
                    <a:pt x="0" y="0"/>
                  </a:moveTo>
                  <a:lnTo>
                    <a:pt x="1884806" y="0"/>
                  </a:lnTo>
                  <a:lnTo>
                    <a:pt x="1884806" y="1329210"/>
                  </a:lnTo>
                  <a:lnTo>
                    <a:pt x="0" y="1329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61" b="-9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5400000">
              <a:off x="5454012" y="432365"/>
              <a:ext cx="1884807" cy="1329210"/>
            </a:xfrm>
            <a:custGeom>
              <a:avLst/>
              <a:gdLst/>
              <a:ahLst/>
              <a:cxnLst/>
              <a:rect l="l" t="t" r="r" b="b"/>
              <a:pathLst>
                <a:path w="1884807" h="1329210">
                  <a:moveTo>
                    <a:pt x="0" y="0"/>
                  </a:moveTo>
                  <a:lnTo>
                    <a:pt x="1884806" y="0"/>
                  </a:lnTo>
                  <a:lnTo>
                    <a:pt x="1884806" y="1329210"/>
                  </a:lnTo>
                  <a:lnTo>
                    <a:pt x="0" y="1329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61" b="-9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5400000">
              <a:off x="6802331" y="432365"/>
              <a:ext cx="1884807" cy="1329210"/>
            </a:xfrm>
            <a:custGeom>
              <a:avLst/>
              <a:gdLst/>
              <a:ahLst/>
              <a:cxnLst/>
              <a:rect l="l" t="t" r="r" b="b"/>
              <a:pathLst>
                <a:path w="1884807" h="1329210">
                  <a:moveTo>
                    <a:pt x="0" y="0"/>
                  </a:moveTo>
                  <a:lnTo>
                    <a:pt x="1884807" y="0"/>
                  </a:lnTo>
                  <a:lnTo>
                    <a:pt x="1884807" y="1329210"/>
                  </a:lnTo>
                  <a:lnTo>
                    <a:pt x="0" y="1329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61" b="-9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400000">
              <a:off x="8150651" y="432365"/>
              <a:ext cx="1884807" cy="1329210"/>
            </a:xfrm>
            <a:custGeom>
              <a:avLst/>
              <a:gdLst/>
              <a:ahLst/>
              <a:cxnLst/>
              <a:rect l="l" t="t" r="r" b="b"/>
              <a:pathLst>
                <a:path w="1884807" h="1329210">
                  <a:moveTo>
                    <a:pt x="0" y="0"/>
                  </a:moveTo>
                  <a:lnTo>
                    <a:pt x="1884807" y="0"/>
                  </a:lnTo>
                  <a:lnTo>
                    <a:pt x="1884807" y="1329210"/>
                  </a:lnTo>
                  <a:lnTo>
                    <a:pt x="0" y="1329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61" b="-9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5400000">
              <a:off x="9498971" y="432365"/>
              <a:ext cx="1884807" cy="1329210"/>
            </a:xfrm>
            <a:custGeom>
              <a:avLst/>
              <a:gdLst/>
              <a:ahLst/>
              <a:cxnLst/>
              <a:rect l="l" t="t" r="r" b="b"/>
              <a:pathLst>
                <a:path w="1884807" h="1329210">
                  <a:moveTo>
                    <a:pt x="0" y="0"/>
                  </a:moveTo>
                  <a:lnTo>
                    <a:pt x="1884807" y="0"/>
                  </a:lnTo>
                  <a:lnTo>
                    <a:pt x="1884807" y="1329210"/>
                  </a:lnTo>
                  <a:lnTo>
                    <a:pt x="0" y="1329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61" b="-96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261565" y="5086264"/>
            <a:ext cx="6982665" cy="4550728"/>
            <a:chOff x="0" y="0"/>
            <a:chExt cx="9310220" cy="606763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795937" cy="6067637"/>
            </a:xfrm>
            <a:custGeom>
              <a:avLst/>
              <a:gdLst/>
              <a:ahLst/>
              <a:cxnLst/>
              <a:rect l="l" t="t" r="r" b="b"/>
              <a:pathLst>
                <a:path w="7795937" h="6067637">
                  <a:moveTo>
                    <a:pt x="0" y="0"/>
                  </a:moveTo>
                  <a:lnTo>
                    <a:pt x="7795937" y="0"/>
                  </a:lnTo>
                  <a:lnTo>
                    <a:pt x="7795937" y="6067637"/>
                  </a:lnTo>
                  <a:lnTo>
                    <a:pt x="0" y="6067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5400000">
              <a:off x="6776876" y="2195760"/>
              <a:ext cx="2806919" cy="2259769"/>
            </a:xfrm>
            <a:custGeom>
              <a:avLst/>
              <a:gdLst/>
              <a:ahLst/>
              <a:cxnLst/>
              <a:rect l="l" t="t" r="r" b="b"/>
              <a:pathLst>
                <a:path w="2806919" h="2259769">
                  <a:moveTo>
                    <a:pt x="0" y="0"/>
                  </a:moveTo>
                  <a:lnTo>
                    <a:pt x="2806919" y="0"/>
                  </a:lnTo>
                  <a:lnTo>
                    <a:pt x="2806919" y="2259769"/>
                  </a:lnTo>
                  <a:lnTo>
                    <a:pt x="0" y="2259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7561786" y="2040862"/>
              <a:ext cx="1237098" cy="462676"/>
              <a:chOff x="0" y="0"/>
              <a:chExt cx="1237098" cy="46267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237107" cy="462661"/>
              </a:xfrm>
              <a:custGeom>
                <a:avLst/>
                <a:gdLst/>
                <a:ahLst/>
                <a:cxnLst/>
                <a:rect l="l" t="t" r="r" b="b"/>
                <a:pathLst>
                  <a:path w="1237107" h="462661">
                    <a:moveTo>
                      <a:pt x="0" y="0"/>
                    </a:moveTo>
                    <a:lnTo>
                      <a:pt x="1237107" y="0"/>
                    </a:lnTo>
                    <a:lnTo>
                      <a:pt x="1237107" y="462661"/>
                    </a:lnTo>
                    <a:lnTo>
                      <a:pt x="0" y="462661"/>
                    </a:lnTo>
                    <a:close/>
                  </a:path>
                </a:pathLst>
              </a:custGeom>
              <a:solidFill>
                <a:srgbClr val="00339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1237098" cy="500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3"/>
                  </a:lnSpc>
                </a:pPr>
                <a:r>
                  <a:rPr lang="en-US" sz="1853" b="1">
                    <a:solidFill>
                      <a:srgbClr val="FFFFFF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Boot</a:t>
                </a:r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7490968" y="2753745"/>
              <a:ext cx="1378735" cy="1370990"/>
            </a:xfrm>
            <a:custGeom>
              <a:avLst/>
              <a:gdLst/>
              <a:ahLst/>
              <a:cxnLst/>
              <a:rect l="l" t="t" r="r" b="b"/>
              <a:pathLst>
                <a:path w="1378735" h="1370990">
                  <a:moveTo>
                    <a:pt x="0" y="0"/>
                  </a:moveTo>
                  <a:lnTo>
                    <a:pt x="1378735" y="0"/>
                  </a:lnTo>
                  <a:lnTo>
                    <a:pt x="1378735" y="1370990"/>
                  </a:lnTo>
                  <a:lnTo>
                    <a:pt x="0" y="1370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732685" y="6322424"/>
            <a:ext cx="6684106" cy="215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AMD/Xilinx Versal (VCK190)</a:t>
            </a:r>
          </a:p>
          <a:p>
            <a:pPr algn="l">
              <a:lnSpc>
                <a:spcPts val="4160"/>
              </a:lnSpc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AMD/Xilinx KU060 (ZCU106)</a:t>
            </a:r>
          </a:p>
          <a:p>
            <a:pPr algn="l">
              <a:lnSpc>
                <a:spcPts val="4160"/>
              </a:lnSpc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Lattice/Frontgrade CertusPro-RT</a:t>
            </a:r>
          </a:p>
          <a:p>
            <a:pPr algn="l">
              <a:lnSpc>
                <a:spcPts val="4160"/>
              </a:lnSpc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Lattice/Frontgrade Avant-X-RT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625645" y="9225009"/>
            <a:ext cx="6033304" cy="411983"/>
            <a:chOff x="-142720" y="-38100"/>
            <a:chExt cx="8044405" cy="54931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7901685" cy="511211"/>
            </a:xfrm>
            <a:custGeom>
              <a:avLst/>
              <a:gdLst/>
              <a:ahLst/>
              <a:cxnLst/>
              <a:rect l="l" t="t" r="r" b="b"/>
              <a:pathLst>
                <a:path w="7901685" h="511211">
                  <a:moveTo>
                    <a:pt x="0" y="0"/>
                  </a:moveTo>
                  <a:lnTo>
                    <a:pt x="7901685" y="0"/>
                  </a:lnTo>
                  <a:lnTo>
                    <a:pt x="7901685" y="511211"/>
                  </a:lnTo>
                  <a:lnTo>
                    <a:pt x="0" y="5112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-142720" y="-38100"/>
              <a:ext cx="7901685" cy="54931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i="1" dirty="0">
                  <a:solidFill>
                    <a:srgbClr val="030303"/>
                  </a:solidFill>
                  <a:latin typeface="Arial Italics"/>
                  <a:ea typeface="Arial Italics"/>
                  <a:cs typeface="Arial Italics"/>
                  <a:sym typeface="Arial Italics"/>
                </a:rPr>
                <a:t>Note: 8Gb P-DRAM DIMM is for Development Purposes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408991" y="4799314"/>
            <a:ext cx="1415462" cy="4156048"/>
            <a:chOff x="0" y="0"/>
            <a:chExt cx="1887283" cy="5541398"/>
          </a:xfrm>
        </p:grpSpPr>
        <p:grpSp>
          <p:nvGrpSpPr>
            <p:cNvPr id="35" name="Group 35"/>
            <p:cNvGrpSpPr/>
            <p:nvPr/>
          </p:nvGrpSpPr>
          <p:grpSpPr>
            <a:xfrm rot="-5400000">
              <a:off x="-1827057" y="1827057"/>
              <a:ext cx="5541398" cy="1887283"/>
              <a:chOff x="0" y="0"/>
              <a:chExt cx="1890674" cy="64392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890674" cy="643924"/>
              </a:xfrm>
              <a:custGeom>
                <a:avLst/>
                <a:gdLst/>
                <a:ahLst/>
                <a:cxnLst/>
                <a:rect l="l" t="t" r="r" b="b"/>
                <a:pathLst>
                  <a:path w="1890674" h="643924">
                    <a:moveTo>
                      <a:pt x="0" y="321962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1890674" y="203200"/>
                    </a:lnTo>
                    <a:lnTo>
                      <a:pt x="1890674" y="440724"/>
                    </a:lnTo>
                    <a:lnTo>
                      <a:pt x="406400" y="440724"/>
                    </a:lnTo>
                    <a:lnTo>
                      <a:pt x="406400" y="643924"/>
                    </a:lnTo>
                    <a:lnTo>
                      <a:pt x="0" y="321962"/>
                    </a:lnTo>
                    <a:close/>
                  </a:path>
                </a:pathLst>
              </a:custGeom>
              <a:solidFill>
                <a:srgbClr val="0085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101600" y="127000"/>
                <a:ext cx="1789074" cy="3137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80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 rot="5400000">
              <a:off x="-1332385" y="2471327"/>
              <a:ext cx="4438471" cy="598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6"/>
                </a:lnSpc>
                <a:spcBef>
                  <a:spcPct val="0"/>
                </a:spcBef>
              </a:pPr>
              <a:r>
                <a:rPr lang="en-US" sz="2713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DDR4 DRAM Socket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2243" y="5129048"/>
            <a:ext cx="4021516" cy="6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8"/>
              </a:lnSpc>
              <a:spcBef>
                <a:spcPct val="0"/>
              </a:spcBef>
            </a:pPr>
            <a:r>
              <a:rPr lang="en-US" sz="4129" spc="-12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Welcome,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3051" y="1606199"/>
            <a:ext cx="10219338" cy="816893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2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028700" y="612457"/>
            <a:ext cx="15467153" cy="68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1B241A"/>
                </a:solidFill>
                <a:latin typeface="Arial Bold"/>
                <a:ea typeface="Arial Bold"/>
                <a:cs typeface="Arial Bold"/>
                <a:sym typeface="Arial Bold"/>
              </a:rPr>
              <a:t>Trusted Semiconductor | SRH High-Density MRAM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4201" y="8939223"/>
            <a:ext cx="9253674" cy="37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000" i="1" spc="-72" dirty="0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Note: 8Gb SRH P-DRAM DIMM is for Development Purposes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04949" y="2092026"/>
            <a:ext cx="6830906" cy="7403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“Avalanche partners with Trusted Semiconductor to develop DDR3/4 non-volatile memory products for aerospace &amp; defense, hardened to Strategic levels</a:t>
            </a:r>
          </a:p>
          <a:p>
            <a:pPr algn="l">
              <a:lnSpc>
                <a:spcPts val="2879"/>
              </a:lnSpc>
              <a:spcBef>
                <a:spcPct val="0"/>
              </a:spcBef>
            </a:pPr>
            <a:endParaRPr lang="en-US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new product family aims to address demand for radiation-resilient, high-reliability execution memory with instant-on capabilities for strategic environments.</a:t>
            </a:r>
          </a:p>
          <a:p>
            <a:pPr algn="l">
              <a:lnSpc>
                <a:spcPts val="2879"/>
              </a:lnSpc>
              <a:spcBef>
                <a:spcPct val="0"/>
              </a:spcBef>
            </a:pPr>
            <a:endParaRPr lang="en-US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Avalanche plans to release an 8Gb DDR4 DRAM replacement for execution memory in space applications by mid-2025, featuring: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Built-in EDAC for multibit error correction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Non-volatile data storage upon write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Near-infinite write cycle endurance.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SEFI-free performance without shielding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 power consumption</a:t>
            </a:r>
          </a:p>
          <a:p>
            <a:pPr algn="l">
              <a:lnSpc>
                <a:spcPts val="2879"/>
              </a:lnSpc>
              <a:spcBef>
                <a:spcPct val="0"/>
              </a:spcBef>
            </a:pPr>
            <a:endParaRPr lang="en-US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TSS will create a custom interface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chiplet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enhance operation &amp; survivability in challenging radiation environments.”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57112" y="6055431"/>
            <a:ext cx="9307853" cy="2581074"/>
            <a:chOff x="0" y="0"/>
            <a:chExt cx="12410471" cy="344143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410471" cy="3441432"/>
            </a:xfrm>
            <a:custGeom>
              <a:avLst/>
              <a:gdLst/>
              <a:ahLst/>
              <a:cxnLst/>
              <a:rect l="l" t="t" r="r" b="b"/>
              <a:pathLst>
                <a:path w="12410471" h="3441432">
                  <a:moveTo>
                    <a:pt x="0" y="0"/>
                  </a:moveTo>
                  <a:lnTo>
                    <a:pt x="12410471" y="0"/>
                  </a:lnTo>
                  <a:lnTo>
                    <a:pt x="12410471" y="3441432"/>
                  </a:lnTo>
                  <a:lnTo>
                    <a:pt x="0" y="344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59" b="-28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5400000">
              <a:off x="-30711" y="481905"/>
              <a:ext cx="2165113" cy="1407989"/>
            </a:xfrm>
            <a:custGeom>
              <a:avLst/>
              <a:gdLst/>
              <a:ahLst/>
              <a:cxnLst/>
              <a:rect l="l" t="t" r="r" b="b"/>
              <a:pathLst>
                <a:path w="2165113" h="1407989">
                  <a:moveTo>
                    <a:pt x="0" y="0"/>
                  </a:moveTo>
                  <a:lnTo>
                    <a:pt x="2165112" y="0"/>
                  </a:lnTo>
                  <a:lnTo>
                    <a:pt x="2165112" y="1407989"/>
                  </a:lnTo>
                  <a:lnTo>
                    <a:pt x="0" y="1407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358" b="-53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400000">
              <a:off x="1416391" y="481905"/>
              <a:ext cx="2165113" cy="1407989"/>
            </a:xfrm>
            <a:custGeom>
              <a:avLst/>
              <a:gdLst/>
              <a:ahLst/>
              <a:cxnLst/>
              <a:rect l="l" t="t" r="r" b="b"/>
              <a:pathLst>
                <a:path w="2165113" h="1407989">
                  <a:moveTo>
                    <a:pt x="0" y="0"/>
                  </a:moveTo>
                  <a:lnTo>
                    <a:pt x="2165113" y="0"/>
                  </a:lnTo>
                  <a:lnTo>
                    <a:pt x="2165113" y="1407989"/>
                  </a:lnTo>
                  <a:lnTo>
                    <a:pt x="0" y="1407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358" b="-53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5400000">
              <a:off x="2863494" y="481905"/>
              <a:ext cx="2165113" cy="1407989"/>
            </a:xfrm>
            <a:custGeom>
              <a:avLst/>
              <a:gdLst/>
              <a:ahLst/>
              <a:cxnLst/>
              <a:rect l="l" t="t" r="r" b="b"/>
              <a:pathLst>
                <a:path w="2165113" h="1407989">
                  <a:moveTo>
                    <a:pt x="0" y="0"/>
                  </a:moveTo>
                  <a:lnTo>
                    <a:pt x="2165113" y="0"/>
                  </a:lnTo>
                  <a:lnTo>
                    <a:pt x="2165113" y="1407989"/>
                  </a:lnTo>
                  <a:lnTo>
                    <a:pt x="0" y="1407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358" b="-53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5400000">
              <a:off x="4310597" y="481905"/>
              <a:ext cx="2165113" cy="1407989"/>
            </a:xfrm>
            <a:custGeom>
              <a:avLst/>
              <a:gdLst/>
              <a:ahLst/>
              <a:cxnLst/>
              <a:rect l="l" t="t" r="r" b="b"/>
              <a:pathLst>
                <a:path w="2165113" h="1407989">
                  <a:moveTo>
                    <a:pt x="0" y="0"/>
                  </a:moveTo>
                  <a:lnTo>
                    <a:pt x="2165113" y="0"/>
                  </a:lnTo>
                  <a:lnTo>
                    <a:pt x="2165113" y="1407989"/>
                  </a:lnTo>
                  <a:lnTo>
                    <a:pt x="0" y="1407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358" b="-53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5400000">
              <a:off x="5757700" y="481905"/>
              <a:ext cx="2165113" cy="1407989"/>
            </a:xfrm>
            <a:custGeom>
              <a:avLst/>
              <a:gdLst/>
              <a:ahLst/>
              <a:cxnLst/>
              <a:rect l="l" t="t" r="r" b="b"/>
              <a:pathLst>
                <a:path w="2165113" h="1407989">
                  <a:moveTo>
                    <a:pt x="0" y="0"/>
                  </a:moveTo>
                  <a:lnTo>
                    <a:pt x="2165113" y="0"/>
                  </a:lnTo>
                  <a:lnTo>
                    <a:pt x="2165113" y="1407989"/>
                  </a:lnTo>
                  <a:lnTo>
                    <a:pt x="0" y="1407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358" b="-53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5400000">
              <a:off x="7204803" y="481905"/>
              <a:ext cx="2165113" cy="1407989"/>
            </a:xfrm>
            <a:custGeom>
              <a:avLst/>
              <a:gdLst/>
              <a:ahLst/>
              <a:cxnLst/>
              <a:rect l="l" t="t" r="r" b="b"/>
              <a:pathLst>
                <a:path w="2165113" h="1407989">
                  <a:moveTo>
                    <a:pt x="0" y="0"/>
                  </a:moveTo>
                  <a:lnTo>
                    <a:pt x="2165113" y="0"/>
                  </a:lnTo>
                  <a:lnTo>
                    <a:pt x="2165113" y="1407989"/>
                  </a:lnTo>
                  <a:lnTo>
                    <a:pt x="0" y="1407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358" b="-53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400000">
              <a:off x="8651906" y="481905"/>
              <a:ext cx="2165113" cy="1407989"/>
            </a:xfrm>
            <a:custGeom>
              <a:avLst/>
              <a:gdLst/>
              <a:ahLst/>
              <a:cxnLst/>
              <a:rect l="l" t="t" r="r" b="b"/>
              <a:pathLst>
                <a:path w="2165113" h="1407989">
                  <a:moveTo>
                    <a:pt x="0" y="0"/>
                  </a:moveTo>
                  <a:lnTo>
                    <a:pt x="2165113" y="0"/>
                  </a:lnTo>
                  <a:lnTo>
                    <a:pt x="2165113" y="1407989"/>
                  </a:lnTo>
                  <a:lnTo>
                    <a:pt x="0" y="1407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358" b="-53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5400000">
              <a:off x="10099011" y="487986"/>
              <a:ext cx="2165113" cy="1407989"/>
            </a:xfrm>
            <a:custGeom>
              <a:avLst/>
              <a:gdLst/>
              <a:ahLst/>
              <a:cxnLst/>
              <a:rect l="l" t="t" r="r" b="b"/>
              <a:pathLst>
                <a:path w="2165113" h="1407989">
                  <a:moveTo>
                    <a:pt x="0" y="0"/>
                  </a:moveTo>
                  <a:lnTo>
                    <a:pt x="2165113" y="0"/>
                  </a:lnTo>
                  <a:lnTo>
                    <a:pt x="2165113" y="1407989"/>
                  </a:lnTo>
                  <a:lnTo>
                    <a:pt x="0" y="1407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358" b="-53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5"/>
          <p:cNvGrpSpPr/>
          <p:nvPr/>
        </p:nvGrpSpPr>
        <p:grpSpPr>
          <a:xfrm rot="-5400000">
            <a:off x="8584984" y="4446736"/>
            <a:ext cx="1662702" cy="949251"/>
            <a:chOff x="0" y="0"/>
            <a:chExt cx="1127892" cy="64392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127892" cy="643924"/>
            </a:xfrm>
            <a:custGeom>
              <a:avLst/>
              <a:gdLst/>
              <a:ahLst/>
              <a:cxnLst/>
              <a:rect l="l" t="t" r="r" b="b"/>
              <a:pathLst>
                <a:path w="1127892" h="643924">
                  <a:moveTo>
                    <a:pt x="0" y="32196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1127892" y="203200"/>
                  </a:lnTo>
                  <a:lnTo>
                    <a:pt x="1127892" y="440724"/>
                  </a:lnTo>
                  <a:lnTo>
                    <a:pt x="406400" y="440724"/>
                  </a:lnTo>
                  <a:lnTo>
                    <a:pt x="406400" y="643924"/>
                  </a:lnTo>
                  <a:lnTo>
                    <a:pt x="0" y="321962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01600" y="127000"/>
              <a:ext cx="1026292" cy="313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21C404E6-2F0B-55E3-B6AA-E5A7CCA52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8142" y="612457"/>
            <a:ext cx="3831158" cy="689609"/>
          </a:xfrm>
          <a:prstGeom prst="rect">
            <a:avLst/>
          </a:prstGeom>
        </p:spPr>
      </p:pic>
      <p:grpSp>
        <p:nvGrpSpPr>
          <p:cNvPr id="39" name="Group 35">
            <a:extLst>
              <a:ext uri="{FF2B5EF4-FFF2-40B4-BE49-F238E27FC236}">
                <a16:creationId xmlns:a16="http://schemas.microsoft.com/office/drawing/2014/main" id="{B29729E0-F70A-FFD5-C83D-364F7DBA561A}"/>
              </a:ext>
            </a:extLst>
          </p:cNvPr>
          <p:cNvGrpSpPr/>
          <p:nvPr/>
        </p:nvGrpSpPr>
        <p:grpSpPr>
          <a:xfrm rot="10800000">
            <a:off x="3425143" y="2601765"/>
            <a:ext cx="949252" cy="949251"/>
            <a:chOff x="0" y="0"/>
            <a:chExt cx="1127892" cy="643924"/>
          </a:xfrm>
        </p:grpSpPr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E5C95A7B-1207-5B88-13E2-8C3CE20A68E9}"/>
                </a:ext>
              </a:extLst>
            </p:cNvPr>
            <p:cNvSpPr/>
            <p:nvPr/>
          </p:nvSpPr>
          <p:spPr>
            <a:xfrm>
              <a:off x="0" y="0"/>
              <a:ext cx="1127892" cy="643924"/>
            </a:xfrm>
            <a:custGeom>
              <a:avLst/>
              <a:gdLst/>
              <a:ahLst/>
              <a:cxnLst/>
              <a:rect l="l" t="t" r="r" b="b"/>
              <a:pathLst>
                <a:path w="1127892" h="643924">
                  <a:moveTo>
                    <a:pt x="0" y="32196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1127892" y="203200"/>
                  </a:lnTo>
                  <a:lnTo>
                    <a:pt x="1127892" y="440724"/>
                  </a:lnTo>
                  <a:lnTo>
                    <a:pt x="406400" y="440724"/>
                  </a:lnTo>
                  <a:lnTo>
                    <a:pt x="406400" y="643924"/>
                  </a:lnTo>
                  <a:lnTo>
                    <a:pt x="0" y="321962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37">
              <a:extLst>
                <a:ext uri="{FF2B5EF4-FFF2-40B4-BE49-F238E27FC236}">
                  <a16:creationId xmlns:a16="http://schemas.microsoft.com/office/drawing/2014/main" id="{B60F6CE3-E137-EBA2-8947-3790FE7D3F7B}"/>
                </a:ext>
              </a:extLst>
            </p:cNvPr>
            <p:cNvSpPr txBox="1"/>
            <p:nvPr/>
          </p:nvSpPr>
          <p:spPr>
            <a:xfrm>
              <a:off x="101600" y="127000"/>
              <a:ext cx="1026292" cy="313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42" name="TextBox 18">
            <a:extLst>
              <a:ext uri="{FF2B5EF4-FFF2-40B4-BE49-F238E27FC236}">
                <a16:creationId xmlns:a16="http://schemas.microsoft.com/office/drawing/2014/main" id="{D052419D-ADD3-09AC-317C-9BD9BE386BB2}"/>
              </a:ext>
            </a:extLst>
          </p:cNvPr>
          <p:cNvSpPr txBox="1"/>
          <p:nvPr/>
        </p:nvSpPr>
        <p:spPr>
          <a:xfrm rot="21040753">
            <a:off x="1431270" y="2868911"/>
            <a:ext cx="1744111" cy="130347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4447"/>
              </a:lnSpc>
            </a:pPr>
            <a:r>
              <a:rPr lang="en-US" sz="32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2Gb</a:t>
            </a:r>
            <a:r>
              <a:rPr lang="en-US" sz="3706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x 4</a:t>
            </a:r>
          </a:p>
        </p:txBody>
      </p:sp>
      <p:grpSp>
        <p:nvGrpSpPr>
          <p:cNvPr id="43" name="Group 35">
            <a:extLst>
              <a:ext uri="{FF2B5EF4-FFF2-40B4-BE49-F238E27FC236}">
                <a16:creationId xmlns:a16="http://schemas.microsoft.com/office/drawing/2014/main" id="{CC5662EC-92A6-8CFE-4976-4E913589A628}"/>
              </a:ext>
            </a:extLst>
          </p:cNvPr>
          <p:cNvGrpSpPr/>
          <p:nvPr/>
        </p:nvGrpSpPr>
        <p:grpSpPr>
          <a:xfrm rot="10800000">
            <a:off x="7076461" y="2575550"/>
            <a:ext cx="949252" cy="949251"/>
            <a:chOff x="0" y="0"/>
            <a:chExt cx="1127892" cy="643924"/>
          </a:xfrm>
        </p:grpSpPr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18AB0D16-3E38-6271-7E94-DAAC9B1873BA}"/>
                </a:ext>
              </a:extLst>
            </p:cNvPr>
            <p:cNvSpPr/>
            <p:nvPr/>
          </p:nvSpPr>
          <p:spPr>
            <a:xfrm>
              <a:off x="0" y="0"/>
              <a:ext cx="1127892" cy="643924"/>
            </a:xfrm>
            <a:custGeom>
              <a:avLst/>
              <a:gdLst/>
              <a:ahLst/>
              <a:cxnLst/>
              <a:rect l="l" t="t" r="r" b="b"/>
              <a:pathLst>
                <a:path w="1127892" h="643924">
                  <a:moveTo>
                    <a:pt x="0" y="32196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1127892" y="203200"/>
                  </a:lnTo>
                  <a:lnTo>
                    <a:pt x="1127892" y="440724"/>
                  </a:lnTo>
                  <a:lnTo>
                    <a:pt x="406400" y="440724"/>
                  </a:lnTo>
                  <a:lnTo>
                    <a:pt x="406400" y="643924"/>
                  </a:lnTo>
                  <a:lnTo>
                    <a:pt x="0" y="321962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37">
              <a:extLst>
                <a:ext uri="{FF2B5EF4-FFF2-40B4-BE49-F238E27FC236}">
                  <a16:creationId xmlns:a16="http://schemas.microsoft.com/office/drawing/2014/main" id="{0E3A52DA-0F31-1AC7-33A7-313DB225169D}"/>
                </a:ext>
              </a:extLst>
            </p:cNvPr>
            <p:cNvSpPr txBox="1"/>
            <p:nvPr/>
          </p:nvSpPr>
          <p:spPr>
            <a:xfrm>
              <a:off x="101600" y="127000"/>
              <a:ext cx="1026292" cy="313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62C30A9-D361-3EE7-833B-95A034A5FE0B}"/>
              </a:ext>
            </a:extLst>
          </p:cNvPr>
          <p:cNvGrpSpPr/>
          <p:nvPr/>
        </p:nvGrpSpPr>
        <p:grpSpPr>
          <a:xfrm>
            <a:off x="571266" y="2107104"/>
            <a:ext cx="9917415" cy="2050906"/>
            <a:chOff x="2130484" y="1396146"/>
            <a:chExt cx="9973393" cy="206248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FFB70FC-A80B-B160-AA1E-2F1E3EDF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52703" y="1779664"/>
              <a:ext cx="2251174" cy="1270937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0DB9A9A-1348-EDC9-AC8B-2915EC65C998}"/>
                </a:ext>
              </a:extLst>
            </p:cNvPr>
            <p:cNvGrpSpPr/>
            <p:nvPr/>
          </p:nvGrpSpPr>
          <p:grpSpPr>
            <a:xfrm>
              <a:off x="2130484" y="1420096"/>
              <a:ext cx="3096929" cy="2038532"/>
              <a:chOff x="2805709" y="1566161"/>
              <a:chExt cx="3096929" cy="2038532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69A75B00-B0CF-6DDE-299A-F96614229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422516">
                <a:off x="2805709" y="1836971"/>
                <a:ext cx="2481576" cy="1658954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E4F50C0-9248-EE25-2523-E301FC1DA62E}"/>
                  </a:ext>
                </a:extLst>
              </p:cNvPr>
              <p:cNvSpPr txBox="1"/>
              <p:nvPr/>
            </p:nvSpPr>
            <p:spPr>
              <a:xfrm rot="19001326">
                <a:off x="3848562" y="2938336"/>
                <a:ext cx="2054076" cy="666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74207">
                  <a:buClrTx/>
                </a:pPr>
                <a:r>
                  <a:rPr lang="en-US" sz="1853" b="1" kern="1200" dirty="0">
                    <a:solidFill>
                      <a:srgbClr val="030303"/>
                    </a:solidFill>
                    <a:ea typeface="+mn-ea"/>
                    <a:cs typeface="+mn-cs"/>
                  </a:rPr>
                  <a:t>DDRx</a:t>
                </a:r>
              </a:p>
              <a:p>
                <a:pPr algn="ctr" defTabSz="674207">
                  <a:buClrTx/>
                </a:pPr>
                <a:r>
                  <a:rPr lang="en-US" sz="1853" b="1" kern="1200" dirty="0">
                    <a:solidFill>
                      <a:srgbClr val="030303"/>
                    </a:solidFill>
                    <a:ea typeface="+mn-ea"/>
                    <a:cs typeface="+mn-cs"/>
                  </a:rPr>
                  <a:t>Interface Chiplet</a:t>
                </a:r>
              </a:p>
            </p:txBody>
          </p:sp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957DDDC4-EDFB-4EBC-E161-746E61A2F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8614" y="2586898"/>
                <a:ext cx="668890" cy="521212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5ECC2BA-5582-40A3-6C96-8EABF2260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446448">
                <a:off x="3284075" y="2025201"/>
                <a:ext cx="1524286" cy="106693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47EC0390-7497-8D39-10DC-EF67D30B5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446448">
                <a:off x="3279065" y="1923284"/>
                <a:ext cx="1524286" cy="1066935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F0FA5D10-9853-9C8A-7D73-E4F91A3EC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446448">
                <a:off x="3274054" y="1821366"/>
                <a:ext cx="1524286" cy="1066935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063F12BF-996E-C1A5-0FB8-BBC0B8BE5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446448">
                <a:off x="3269043" y="1719449"/>
                <a:ext cx="1524286" cy="1066935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E20286B-3279-ACCD-DD87-5F82726CD444}"/>
                  </a:ext>
                </a:extLst>
              </p:cNvPr>
              <p:cNvSpPr txBox="1"/>
              <p:nvPr/>
            </p:nvSpPr>
            <p:spPr>
              <a:xfrm rot="21040753">
                <a:off x="3466163" y="1566161"/>
                <a:ext cx="1115862" cy="1239861"/>
              </a:xfrm>
              <a:prstGeom prst="rect">
                <a:avLst/>
              </a:prstGeom>
              <a:noFill/>
              <a:scene3d>
                <a:camera prst="isometricTopUp">
                  <a:rot lat="19800000" lon="19200000" rev="3000000"/>
                </a:camera>
                <a:lightRig rig="threePt" dir="t">
                  <a:rot lat="0" lon="0" rev="5400000"/>
                </a:lightRig>
              </a:scene3d>
              <a:sp3d prstMaterial="plastic"/>
            </p:spPr>
            <p:txBody>
              <a:bodyPr wrap="none" rtlCol="0">
                <a:spAutoFit/>
              </a:bodyPr>
              <a:lstStyle/>
              <a:p>
                <a:pPr defTabSz="674207">
                  <a:buClrTx/>
                </a:pPr>
                <a:r>
                  <a:rPr lang="en-US" sz="3706" b="1" kern="12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+mn-ea"/>
                    <a:cs typeface="+mn-cs"/>
                  </a:rPr>
                  <a:t>2Gb</a:t>
                </a:r>
              </a:p>
              <a:p>
                <a:pPr algn="ctr" defTabSz="674207">
                  <a:buClrTx/>
                </a:pPr>
                <a:r>
                  <a:rPr lang="en-US" sz="3706" b="1" kern="12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+mn-ea"/>
                    <a:cs typeface="+mn-cs"/>
                  </a:rPr>
                  <a:t>x4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4198508-0F15-105D-2822-8111CA9E5DBF}"/>
                </a:ext>
              </a:extLst>
            </p:cNvPr>
            <p:cNvGrpSpPr/>
            <p:nvPr/>
          </p:nvGrpSpPr>
          <p:grpSpPr>
            <a:xfrm>
              <a:off x="6040684" y="1396146"/>
              <a:ext cx="3087211" cy="2057047"/>
              <a:chOff x="6040684" y="1500592"/>
              <a:chExt cx="3087211" cy="2057047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F8F27ADD-F912-59DC-57F2-B97035CCB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422516">
                <a:off x="6040684" y="1737593"/>
                <a:ext cx="2481576" cy="1658954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581AAD0-D6A1-9AFC-3830-82016EE86EB2}"/>
                  </a:ext>
                </a:extLst>
              </p:cNvPr>
              <p:cNvSpPr txBox="1"/>
              <p:nvPr/>
            </p:nvSpPr>
            <p:spPr>
              <a:xfrm rot="19001326">
                <a:off x="7073819" y="2891282"/>
                <a:ext cx="2054076" cy="666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ctr">
                  <a:defRPr sz="1800" b="1"/>
                </a:lvl1pPr>
              </a:lstStyle>
              <a:p>
                <a:pPr defTabSz="674207">
                  <a:buClrTx/>
                </a:pPr>
                <a:r>
                  <a:rPr lang="en-US" sz="1853" kern="1200" dirty="0">
                    <a:solidFill>
                      <a:srgbClr val="030303"/>
                    </a:solidFill>
                    <a:ea typeface="+mn-ea"/>
                    <a:cs typeface="+mn-cs"/>
                  </a:rPr>
                  <a:t>SRH DDRx</a:t>
                </a:r>
              </a:p>
              <a:p>
                <a:pPr defTabSz="674207">
                  <a:buClrTx/>
                </a:pPr>
                <a:r>
                  <a:rPr lang="en-US" sz="1853" kern="1200" dirty="0">
                    <a:solidFill>
                      <a:srgbClr val="030303"/>
                    </a:solidFill>
                    <a:ea typeface="+mn-ea"/>
                    <a:cs typeface="+mn-cs"/>
                  </a:rPr>
                  <a:t>Interface Chiplet</a:t>
                </a: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46C383BE-98F9-87B1-284D-9BE6F90D8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446448">
                <a:off x="6533368" y="1959634"/>
                <a:ext cx="1524286" cy="1066935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4919BF92-334B-C508-94C0-570F65F39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446448">
                <a:off x="6528358" y="1857717"/>
                <a:ext cx="1524286" cy="1066935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0F8A802-8718-7C06-DFF8-AC9B76853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446448">
                <a:off x="6523346" y="1755799"/>
                <a:ext cx="1524286" cy="1066935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7C5BFBA1-7163-D4FF-1519-226CB8187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446448">
                <a:off x="6518336" y="1653882"/>
                <a:ext cx="1524286" cy="1066935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65E2C9A-FFE6-7ED6-FDC2-08F36F69D5A9}"/>
                  </a:ext>
                </a:extLst>
              </p:cNvPr>
              <p:cNvSpPr txBox="1"/>
              <p:nvPr/>
            </p:nvSpPr>
            <p:spPr>
              <a:xfrm rot="21040753">
                <a:off x="6715453" y="1500592"/>
                <a:ext cx="1115862" cy="1239861"/>
              </a:xfrm>
              <a:prstGeom prst="rect">
                <a:avLst/>
              </a:prstGeom>
              <a:noFill/>
              <a:scene3d>
                <a:camera prst="isometricTopUp">
                  <a:rot lat="19800000" lon="19200000" rev="3000000"/>
                </a:camera>
                <a:lightRig rig="threePt" dir="t">
                  <a:rot lat="0" lon="0" rev="5400000"/>
                </a:lightRig>
              </a:scene3d>
              <a:sp3d prstMaterial="plastic"/>
            </p:spPr>
            <p:txBody>
              <a:bodyPr wrap="none" rtlCol="0">
                <a:spAutoFit/>
              </a:bodyPr>
              <a:lstStyle/>
              <a:p>
                <a:pPr defTabSz="674207">
                  <a:buClrTx/>
                </a:pPr>
                <a:r>
                  <a:rPr lang="en-US" sz="3706" b="1" kern="12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+mn-ea"/>
                    <a:cs typeface="+mn-cs"/>
                  </a:rPr>
                  <a:t>2Gb</a:t>
                </a:r>
              </a:p>
              <a:p>
                <a:pPr algn="ctr" defTabSz="674207">
                  <a:buClrTx/>
                </a:pPr>
                <a:r>
                  <a:rPr lang="en-US" sz="3706" b="1" kern="12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+mn-ea"/>
                    <a:cs typeface="+mn-cs"/>
                  </a:rPr>
                  <a:t>x4</a:t>
                </a: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F1FC9F9-E6C5-0D7A-73F9-4EFC1DF4C503}"/>
                  </a:ext>
                </a:extLst>
              </p:cNvPr>
              <p:cNvGrpSpPr/>
              <p:nvPr/>
            </p:nvGrpSpPr>
            <p:grpSpPr>
              <a:xfrm>
                <a:off x="7495733" y="2507964"/>
                <a:ext cx="668890" cy="521212"/>
                <a:chOff x="7352002" y="3859015"/>
                <a:chExt cx="890292" cy="763107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2A1DD62B-0662-4B06-F734-E289898FBE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7352002" y="3859015"/>
                  <a:ext cx="890292" cy="763107"/>
                </a:xfrm>
                <a:prstGeom prst="rect">
                  <a:avLst/>
                </a:prstGeom>
              </p:spPr>
            </p:pic>
            <p:sp>
              <p:nvSpPr>
                <p:cNvPr id="62" name="Google Shape;1040;p23">
                  <a:extLst>
                    <a:ext uri="{FF2B5EF4-FFF2-40B4-BE49-F238E27FC236}">
                      <a16:creationId xmlns:a16="http://schemas.microsoft.com/office/drawing/2014/main" id="{175060C6-52F3-ABD4-7DF3-E6442B3A5155}"/>
                    </a:ext>
                  </a:extLst>
                </p:cNvPr>
                <p:cNvSpPr/>
                <p:nvPr/>
              </p:nvSpPr>
              <p:spPr>
                <a:xfrm rot="18944817">
                  <a:off x="7639689" y="4086967"/>
                  <a:ext cx="341045" cy="248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6300" h="938220" extrusionOk="0">
                      <a:moveTo>
                        <a:pt x="0" y="0"/>
                      </a:moveTo>
                      <a:lnTo>
                        <a:pt x="4996300" y="0"/>
                      </a:lnTo>
                      <a:lnTo>
                        <a:pt x="4996300" y="938220"/>
                      </a:lnTo>
                      <a:lnTo>
                        <a:pt x="0" y="9382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9">
                    <a:alphaModFix/>
                  </a:blip>
                  <a:stretch>
                    <a:fillRect l="2784" t="41" r="-190152" b="-4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pPr defTabSz="674207">
                    <a:buClrTx/>
                  </a:pPr>
                  <a:endParaRPr lang="en-US" sz="1588" kern="1200">
                    <a:solidFill>
                      <a:srgbClr val="030303"/>
                    </a:solidFill>
                    <a:ea typeface="+mn-ea"/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1228" y="482288"/>
            <a:ext cx="9805611" cy="9322424"/>
            <a:chOff x="0" y="0"/>
            <a:chExt cx="13074148" cy="12429898"/>
          </a:xfrm>
        </p:grpSpPr>
        <p:sp>
          <p:nvSpPr>
            <p:cNvPr id="3" name="Freeform 3"/>
            <p:cNvSpPr/>
            <p:nvPr/>
          </p:nvSpPr>
          <p:spPr>
            <a:xfrm>
              <a:off x="218247" y="0"/>
              <a:ext cx="12683570" cy="12429898"/>
            </a:xfrm>
            <a:custGeom>
              <a:avLst/>
              <a:gdLst/>
              <a:ahLst/>
              <a:cxnLst/>
              <a:rect l="l" t="t" r="r" b="b"/>
              <a:pathLst>
                <a:path w="12683570" h="12429898">
                  <a:moveTo>
                    <a:pt x="0" y="0"/>
                  </a:moveTo>
                  <a:lnTo>
                    <a:pt x="12683570" y="0"/>
                  </a:lnTo>
                  <a:lnTo>
                    <a:pt x="12683570" y="12429898"/>
                  </a:lnTo>
                  <a:lnTo>
                    <a:pt x="0" y="12429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933444" y="4465404"/>
              <a:ext cx="5253176" cy="5253176"/>
            </a:xfrm>
            <a:custGeom>
              <a:avLst/>
              <a:gdLst/>
              <a:ahLst/>
              <a:cxnLst/>
              <a:rect l="l" t="t" r="r" b="b"/>
              <a:pathLst>
                <a:path w="5253176" h="5253176">
                  <a:moveTo>
                    <a:pt x="0" y="0"/>
                  </a:moveTo>
                  <a:lnTo>
                    <a:pt x="5253176" y="0"/>
                  </a:lnTo>
                  <a:lnTo>
                    <a:pt x="5253176" y="5253175"/>
                  </a:lnTo>
                  <a:lnTo>
                    <a:pt x="0" y="5253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532306" y="1378911"/>
              <a:ext cx="4055453" cy="1040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4"/>
                </a:lnSpc>
              </a:pPr>
              <a:r>
                <a:rPr lang="en-US" sz="2445" b="1">
                  <a:solidFill>
                    <a:srgbClr val="0085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BOOT </a:t>
              </a:r>
            </a:p>
            <a:p>
              <a:pPr algn="ctr">
                <a:lnSpc>
                  <a:spcPts val="2934"/>
                </a:lnSpc>
                <a:spcBef>
                  <a:spcPct val="0"/>
                </a:spcBef>
              </a:pPr>
              <a:r>
                <a:rPr lang="en-US" sz="2445" b="1">
                  <a:solidFill>
                    <a:srgbClr val="0085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DEVICES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018695" y="9285904"/>
              <a:ext cx="4055453" cy="1040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4"/>
                </a:lnSpc>
                <a:spcBef>
                  <a:spcPct val="0"/>
                </a:spcBef>
              </a:pPr>
              <a:r>
                <a:rPr lang="en-US" sz="2445" b="1">
                  <a:solidFill>
                    <a:srgbClr val="002D57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PROCESSOR MEMORY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285904"/>
              <a:ext cx="4055453" cy="1047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4"/>
                </a:lnSpc>
              </a:pPr>
              <a:r>
                <a:rPr lang="en-US" sz="2445" b="1">
                  <a:solidFill>
                    <a:srgbClr val="808C9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HI-REL</a:t>
              </a:r>
            </a:p>
            <a:p>
              <a:pPr algn="ctr">
                <a:lnSpc>
                  <a:spcPts val="2934"/>
                </a:lnSpc>
                <a:spcBef>
                  <a:spcPct val="0"/>
                </a:spcBef>
              </a:pPr>
              <a:r>
                <a:rPr lang="en-US" sz="2445" b="1">
                  <a:solidFill>
                    <a:srgbClr val="808C9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STORAGE</a:t>
              </a:r>
            </a:p>
          </p:txBody>
        </p:sp>
        <p:sp>
          <p:nvSpPr>
            <p:cNvPr id="8" name="Freeform 8" descr="A close up of a white square  Description automatically generated"/>
            <p:cNvSpPr/>
            <p:nvPr/>
          </p:nvSpPr>
          <p:spPr>
            <a:xfrm>
              <a:off x="3053179" y="3306135"/>
              <a:ext cx="984772" cy="984772"/>
            </a:xfrm>
            <a:custGeom>
              <a:avLst/>
              <a:gdLst/>
              <a:ahLst/>
              <a:cxnLst/>
              <a:rect l="l" t="t" r="r" b="b"/>
              <a:pathLst>
                <a:path w="984772" h="984772">
                  <a:moveTo>
                    <a:pt x="0" y="0"/>
                  </a:moveTo>
                  <a:lnTo>
                    <a:pt x="984771" y="0"/>
                  </a:lnTo>
                  <a:lnTo>
                    <a:pt x="984771" y="984772"/>
                  </a:lnTo>
                  <a:lnTo>
                    <a:pt x="0" y="984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100120" y="3306135"/>
              <a:ext cx="957607" cy="963707"/>
            </a:xfrm>
            <a:custGeom>
              <a:avLst/>
              <a:gdLst/>
              <a:ahLst/>
              <a:cxnLst/>
              <a:rect l="l" t="t" r="r" b="b"/>
              <a:pathLst>
                <a:path w="957607" h="963707">
                  <a:moveTo>
                    <a:pt x="0" y="0"/>
                  </a:moveTo>
                  <a:lnTo>
                    <a:pt x="957607" y="0"/>
                  </a:lnTo>
                  <a:lnTo>
                    <a:pt x="957607" y="963707"/>
                  </a:lnTo>
                  <a:lnTo>
                    <a:pt x="0" y="96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7848432" y="3306135"/>
              <a:ext cx="1014597" cy="984772"/>
              <a:chOff x="0" y="0"/>
              <a:chExt cx="1719016" cy="166848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719072" cy="1668526"/>
              </a:xfrm>
              <a:custGeom>
                <a:avLst/>
                <a:gdLst/>
                <a:ahLst/>
                <a:cxnLst/>
                <a:rect l="l" t="t" r="r" b="b"/>
                <a:pathLst>
                  <a:path w="1719072" h="1668526">
                    <a:moveTo>
                      <a:pt x="0" y="0"/>
                    </a:moveTo>
                    <a:lnTo>
                      <a:pt x="1719072" y="0"/>
                    </a:lnTo>
                    <a:lnTo>
                      <a:pt x="1719072" y="1668526"/>
                    </a:lnTo>
                    <a:lnTo>
                      <a:pt x="0" y="166852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1601" r="-1598" b="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8956725" y="3306135"/>
              <a:ext cx="1232232" cy="984772"/>
              <a:chOff x="0" y="0"/>
              <a:chExt cx="1644852" cy="131452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644904" cy="1314577"/>
              </a:xfrm>
              <a:custGeom>
                <a:avLst/>
                <a:gdLst/>
                <a:ahLst/>
                <a:cxnLst/>
                <a:rect l="l" t="t" r="r" b="b"/>
                <a:pathLst>
                  <a:path w="1644904" h="1314577">
                    <a:moveTo>
                      <a:pt x="0" y="0"/>
                    </a:moveTo>
                    <a:lnTo>
                      <a:pt x="1644904" y="0"/>
                    </a:lnTo>
                    <a:lnTo>
                      <a:pt x="1644904" y="1314577"/>
                    </a:lnTo>
                    <a:lnTo>
                      <a:pt x="0" y="13145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11287" r="3" b="-1128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9742052" y="6071708"/>
              <a:ext cx="1589141" cy="531349"/>
            </a:xfrm>
            <a:custGeom>
              <a:avLst/>
              <a:gdLst/>
              <a:ahLst/>
              <a:cxnLst/>
              <a:rect l="l" t="t" r="r" b="b"/>
              <a:pathLst>
                <a:path w="1589141" h="531349">
                  <a:moveTo>
                    <a:pt x="0" y="0"/>
                  </a:moveTo>
                  <a:lnTo>
                    <a:pt x="1589142" y="0"/>
                  </a:lnTo>
                  <a:lnTo>
                    <a:pt x="1589142" y="531349"/>
                  </a:lnTo>
                  <a:lnTo>
                    <a:pt x="0" y="531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7027" r="-702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5400000">
              <a:off x="9722067" y="6163741"/>
              <a:ext cx="314236" cy="181709"/>
            </a:xfrm>
            <a:custGeom>
              <a:avLst/>
              <a:gdLst/>
              <a:ahLst/>
              <a:cxnLst/>
              <a:rect l="l" t="t" r="r" b="b"/>
              <a:pathLst>
                <a:path w="314236" h="181709">
                  <a:moveTo>
                    <a:pt x="0" y="0"/>
                  </a:moveTo>
                  <a:lnTo>
                    <a:pt x="314236" y="0"/>
                  </a:lnTo>
                  <a:lnTo>
                    <a:pt x="314236" y="181709"/>
                  </a:lnTo>
                  <a:lnTo>
                    <a:pt x="0" y="181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2151" b="-121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400000">
              <a:off x="9906388" y="6163741"/>
              <a:ext cx="314236" cy="181709"/>
            </a:xfrm>
            <a:custGeom>
              <a:avLst/>
              <a:gdLst/>
              <a:ahLst/>
              <a:cxnLst/>
              <a:rect l="l" t="t" r="r" b="b"/>
              <a:pathLst>
                <a:path w="314236" h="181709">
                  <a:moveTo>
                    <a:pt x="0" y="0"/>
                  </a:moveTo>
                  <a:lnTo>
                    <a:pt x="314236" y="0"/>
                  </a:lnTo>
                  <a:lnTo>
                    <a:pt x="314236" y="181709"/>
                  </a:lnTo>
                  <a:lnTo>
                    <a:pt x="0" y="181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2151" b="-121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00000">
              <a:off x="10090709" y="6163741"/>
              <a:ext cx="314236" cy="181709"/>
            </a:xfrm>
            <a:custGeom>
              <a:avLst/>
              <a:gdLst/>
              <a:ahLst/>
              <a:cxnLst/>
              <a:rect l="l" t="t" r="r" b="b"/>
              <a:pathLst>
                <a:path w="314236" h="181709">
                  <a:moveTo>
                    <a:pt x="0" y="0"/>
                  </a:moveTo>
                  <a:lnTo>
                    <a:pt x="314236" y="0"/>
                  </a:lnTo>
                  <a:lnTo>
                    <a:pt x="314236" y="181709"/>
                  </a:lnTo>
                  <a:lnTo>
                    <a:pt x="0" y="181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2151" b="-121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5400000">
              <a:off x="10275030" y="6163741"/>
              <a:ext cx="314236" cy="181709"/>
            </a:xfrm>
            <a:custGeom>
              <a:avLst/>
              <a:gdLst/>
              <a:ahLst/>
              <a:cxnLst/>
              <a:rect l="l" t="t" r="r" b="b"/>
              <a:pathLst>
                <a:path w="314236" h="181709">
                  <a:moveTo>
                    <a:pt x="0" y="0"/>
                  </a:moveTo>
                  <a:lnTo>
                    <a:pt x="314236" y="0"/>
                  </a:lnTo>
                  <a:lnTo>
                    <a:pt x="314236" y="181709"/>
                  </a:lnTo>
                  <a:lnTo>
                    <a:pt x="0" y="181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2151" b="-121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5400000">
              <a:off x="10459351" y="6163741"/>
              <a:ext cx="314236" cy="181709"/>
            </a:xfrm>
            <a:custGeom>
              <a:avLst/>
              <a:gdLst/>
              <a:ahLst/>
              <a:cxnLst/>
              <a:rect l="l" t="t" r="r" b="b"/>
              <a:pathLst>
                <a:path w="314236" h="181709">
                  <a:moveTo>
                    <a:pt x="0" y="0"/>
                  </a:moveTo>
                  <a:lnTo>
                    <a:pt x="314236" y="0"/>
                  </a:lnTo>
                  <a:lnTo>
                    <a:pt x="314236" y="181709"/>
                  </a:lnTo>
                  <a:lnTo>
                    <a:pt x="0" y="181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2151" b="-121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5400000">
              <a:off x="10643672" y="6163741"/>
              <a:ext cx="314236" cy="181709"/>
            </a:xfrm>
            <a:custGeom>
              <a:avLst/>
              <a:gdLst/>
              <a:ahLst/>
              <a:cxnLst/>
              <a:rect l="l" t="t" r="r" b="b"/>
              <a:pathLst>
                <a:path w="314236" h="181709">
                  <a:moveTo>
                    <a:pt x="0" y="0"/>
                  </a:moveTo>
                  <a:lnTo>
                    <a:pt x="314236" y="0"/>
                  </a:lnTo>
                  <a:lnTo>
                    <a:pt x="314236" y="181709"/>
                  </a:lnTo>
                  <a:lnTo>
                    <a:pt x="0" y="181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2151" b="-121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400000">
              <a:off x="10827993" y="6163741"/>
              <a:ext cx="314236" cy="181709"/>
            </a:xfrm>
            <a:custGeom>
              <a:avLst/>
              <a:gdLst/>
              <a:ahLst/>
              <a:cxnLst/>
              <a:rect l="l" t="t" r="r" b="b"/>
              <a:pathLst>
                <a:path w="314236" h="181709">
                  <a:moveTo>
                    <a:pt x="0" y="0"/>
                  </a:moveTo>
                  <a:lnTo>
                    <a:pt x="314236" y="0"/>
                  </a:lnTo>
                  <a:lnTo>
                    <a:pt x="314236" y="181709"/>
                  </a:lnTo>
                  <a:lnTo>
                    <a:pt x="0" y="181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2151" b="-121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5400000">
              <a:off x="11012314" y="6163741"/>
              <a:ext cx="314236" cy="181709"/>
            </a:xfrm>
            <a:custGeom>
              <a:avLst/>
              <a:gdLst/>
              <a:ahLst/>
              <a:cxnLst/>
              <a:rect l="l" t="t" r="r" b="b"/>
              <a:pathLst>
                <a:path w="314236" h="181709">
                  <a:moveTo>
                    <a:pt x="0" y="0"/>
                  </a:moveTo>
                  <a:lnTo>
                    <a:pt x="314236" y="0"/>
                  </a:lnTo>
                  <a:lnTo>
                    <a:pt x="314236" y="181709"/>
                  </a:lnTo>
                  <a:lnTo>
                    <a:pt x="0" y="181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2151" b="-121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9742052" y="6746299"/>
              <a:ext cx="1589141" cy="571204"/>
            </a:xfrm>
            <a:custGeom>
              <a:avLst/>
              <a:gdLst/>
              <a:ahLst/>
              <a:cxnLst/>
              <a:rect l="l" t="t" r="r" b="b"/>
              <a:pathLst>
                <a:path w="1589141" h="571204">
                  <a:moveTo>
                    <a:pt x="0" y="0"/>
                  </a:moveTo>
                  <a:lnTo>
                    <a:pt x="1589142" y="0"/>
                  </a:lnTo>
                  <a:lnTo>
                    <a:pt x="1589142" y="571203"/>
                  </a:lnTo>
                  <a:lnTo>
                    <a:pt x="0" y="571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305" r="-11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400000">
              <a:off x="9697058" y="6852987"/>
              <a:ext cx="359362" cy="180291"/>
            </a:xfrm>
            <a:custGeom>
              <a:avLst/>
              <a:gdLst/>
              <a:ahLst/>
              <a:cxnLst/>
              <a:rect l="l" t="t" r="r" b="b"/>
              <a:pathLst>
                <a:path w="359362" h="180291">
                  <a:moveTo>
                    <a:pt x="0" y="0"/>
                  </a:moveTo>
                  <a:lnTo>
                    <a:pt x="359363" y="0"/>
                  </a:lnTo>
                  <a:lnTo>
                    <a:pt x="359363" y="180291"/>
                  </a:lnTo>
                  <a:lnTo>
                    <a:pt x="0" y="180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1756" b="-217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400000">
              <a:off x="9882358" y="6852987"/>
              <a:ext cx="359362" cy="180291"/>
            </a:xfrm>
            <a:custGeom>
              <a:avLst/>
              <a:gdLst/>
              <a:ahLst/>
              <a:cxnLst/>
              <a:rect l="l" t="t" r="r" b="b"/>
              <a:pathLst>
                <a:path w="359362" h="180291">
                  <a:moveTo>
                    <a:pt x="0" y="0"/>
                  </a:moveTo>
                  <a:lnTo>
                    <a:pt x="359362" y="0"/>
                  </a:lnTo>
                  <a:lnTo>
                    <a:pt x="359362" y="180291"/>
                  </a:lnTo>
                  <a:lnTo>
                    <a:pt x="0" y="180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1756" b="-217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5400000">
              <a:off x="10067657" y="6852987"/>
              <a:ext cx="359362" cy="180291"/>
            </a:xfrm>
            <a:custGeom>
              <a:avLst/>
              <a:gdLst/>
              <a:ahLst/>
              <a:cxnLst/>
              <a:rect l="l" t="t" r="r" b="b"/>
              <a:pathLst>
                <a:path w="359362" h="180291">
                  <a:moveTo>
                    <a:pt x="0" y="0"/>
                  </a:moveTo>
                  <a:lnTo>
                    <a:pt x="359362" y="0"/>
                  </a:lnTo>
                  <a:lnTo>
                    <a:pt x="359362" y="180291"/>
                  </a:lnTo>
                  <a:lnTo>
                    <a:pt x="0" y="180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1756" b="-217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5400000">
              <a:off x="10252956" y="6852987"/>
              <a:ext cx="359362" cy="180291"/>
            </a:xfrm>
            <a:custGeom>
              <a:avLst/>
              <a:gdLst/>
              <a:ahLst/>
              <a:cxnLst/>
              <a:rect l="l" t="t" r="r" b="b"/>
              <a:pathLst>
                <a:path w="359362" h="180291">
                  <a:moveTo>
                    <a:pt x="0" y="0"/>
                  </a:moveTo>
                  <a:lnTo>
                    <a:pt x="359362" y="0"/>
                  </a:lnTo>
                  <a:lnTo>
                    <a:pt x="359362" y="180291"/>
                  </a:lnTo>
                  <a:lnTo>
                    <a:pt x="0" y="180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1756" b="-217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400000">
              <a:off x="10438255" y="6852987"/>
              <a:ext cx="359362" cy="180291"/>
            </a:xfrm>
            <a:custGeom>
              <a:avLst/>
              <a:gdLst/>
              <a:ahLst/>
              <a:cxnLst/>
              <a:rect l="l" t="t" r="r" b="b"/>
              <a:pathLst>
                <a:path w="359362" h="180291">
                  <a:moveTo>
                    <a:pt x="0" y="0"/>
                  </a:moveTo>
                  <a:lnTo>
                    <a:pt x="359363" y="0"/>
                  </a:lnTo>
                  <a:lnTo>
                    <a:pt x="359363" y="180291"/>
                  </a:lnTo>
                  <a:lnTo>
                    <a:pt x="0" y="180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1756" b="-217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5400000">
              <a:off x="10623555" y="6852987"/>
              <a:ext cx="359362" cy="180291"/>
            </a:xfrm>
            <a:custGeom>
              <a:avLst/>
              <a:gdLst/>
              <a:ahLst/>
              <a:cxnLst/>
              <a:rect l="l" t="t" r="r" b="b"/>
              <a:pathLst>
                <a:path w="359362" h="180291">
                  <a:moveTo>
                    <a:pt x="0" y="0"/>
                  </a:moveTo>
                  <a:lnTo>
                    <a:pt x="359362" y="0"/>
                  </a:lnTo>
                  <a:lnTo>
                    <a:pt x="359362" y="180291"/>
                  </a:lnTo>
                  <a:lnTo>
                    <a:pt x="0" y="180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1756" b="-217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5400000">
              <a:off x="10808854" y="6852987"/>
              <a:ext cx="359362" cy="180291"/>
            </a:xfrm>
            <a:custGeom>
              <a:avLst/>
              <a:gdLst/>
              <a:ahLst/>
              <a:cxnLst/>
              <a:rect l="l" t="t" r="r" b="b"/>
              <a:pathLst>
                <a:path w="359362" h="180291">
                  <a:moveTo>
                    <a:pt x="0" y="0"/>
                  </a:moveTo>
                  <a:lnTo>
                    <a:pt x="359362" y="0"/>
                  </a:lnTo>
                  <a:lnTo>
                    <a:pt x="359362" y="180291"/>
                  </a:lnTo>
                  <a:lnTo>
                    <a:pt x="0" y="180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1756" b="-217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5400000">
              <a:off x="10994153" y="6853996"/>
              <a:ext cx="359362" cy="180291"/>
            </a:xfrm>
            <a:custGeom>
              <a:avLst/>
              <a:gdLst/>
              <a:ahLst/>
              <a:cxnLst/>
              <a:rect l="l" t="t" r="r" b="b"/>
              <a:pathLst>
                <a:path w="359362" h="180291">
                  <a:moveTo>
                    <a:pt x="0" y="0"/>
                  </a:moveTo>
                  <a:lnTo>
                    <a:pt x="359363" y="0"/>
                  </a:lnTo>
                  <a:lnTo>
                    <a:pt x="359363" y="180291"/>
                  </a:lnTo>
                  <a:lnTo>
                    <a:pt x="0" y="180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1756" b="-217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7559606" y="10326872"/>
              <a:ext cx="1459089" cy="1375773"/>
            </a:xfrm>
            <a:custGeom>
              <a:avLst/>
              <a:gdLst/>
              <a:ahLst/>
              <a:cxnLst/>
              <a:rect l="l" t="t" r="r" b="b"/>
              <a:pathLst>
                <a:path w="1459089" h="1375773">
                  <a:moveTo>
                    <a:pt x="0" y="0"/>
                  </a:moveTo>
                  <a:lnTo>
                    <a:pt x="1459089" y="0"/>
                  </a:lnTo>
                  <a:lnTo>
                    <a:pt x="1459089" y="1375773"/>
                  </a:lnTo>
                  <a:lnTo>
                    <a:pt x="0" y="1375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810490" y="5826841"/>
              <a:ext cx="1492503" cy="776216"/>
            </a:xfrm>
            <a:custGeom>
              <a:avLst/>
              <a:gdLst/>
              <a:ahLst/>
              <a:cxnLst/>
              <a:rect l="l" t="t" r="r" b="b"/>
              <a:pathLst>
                <a:path w="1492503" h="776216">
                  <a:moveTo>
                    <a:pt x="0" y="0"/>
                  </a:moveTo>
                  <a:lnTo>
                    <a:pt x="1492503" y="0"/>
                  </a:lnTo>
                  <a:lnTo>
                    <a:pt x="1492503" y="776216"/>
                  </a:lnTo>
                  <a:lnTo>
                    <a:pt x="0" y="776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4254339" y="10372505"/>
              <a:ext cx="1606777" cy="1284508"/>
            </a:xfrm>
            <a:custGeom>
              <a:avLst/>
              <a:gdLst/>
              <a:ahLst/>
              <a:cxnLst/>
              <a:rect l="l" t="t" r="r" b="b"/>
              <a:pathLst>
                <a:path w="1606777" h="1284508">
                  <a:moveTo>
                    <a:pt x="0" y="0"/>
                  </a:moveTo>
                  <a:lnTo>
                    <a:pt x="1606777" y="0"/>
                  </a:lnTo>
                  <a:lnTo>
                    <a:pt x="1606777" y="1284508"/>
                  </a:lnTo>
                  <a:lnTo>
                    <a:pt x="0" y="1284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810490" y="6746299"/>
              <a:ext cx="1492503" cy="847062"/>
            </a:xfrm>
            <a:custGeom>
              <a:avLst/>
              <a:gdLst/>
              <a:ahLst/>
              <a:cxnLst/>
              <a:rect l="l" t="t" r="r" b="b"/>
              <a:pathLst>
                <a:path w="1492503" h="847062">
                  <a:moveTo>
                    <a:pt x="0" y="0"/>
                  </a:moveTo>
                  <a:lnTo>
                    <a:pt x="1492503" y="0"/>
                  </a:lnTo>
                  <a:lnTo>
                    <a:pt x="1492503" y="847062"/>
                  </a:lnTo>
                  <a:lnTo>
                    <a:pt x="0" y="847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1010" r="-10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0486838" y="4008438"/>
            <a:ext cx="7091175" cy="2270125"/>
            <a:chOff x="0" y="0"/>
            <a:chExt cx="9454900" cy="302683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9454901" cy="3026833"/>
            </a:xfrm>
            <a:custGeom>
              <a:avLst/>
              <a:gdLst/>
              <a:ahLst/>
              <a:cxnLst/>
              <a:rect l="l" t="t" r="r" b="b"/>
              <a:pathLst>
                <a:path w="9454901" h="3026833">
                  <a:moveTo>
                    <a:pt x="0" y="0"/>
                  </a:moveTo>
                  <a:lnTo>
                    <a:pt x="9454901" y="0"/>
                  </a:lnTo>
                  <a:lnTo>
                    <a:pt x="9454901" y="3026833"/>
                  </a:lnTo>
                  <a:lnTo>
                    <a:pt x="0" y="30268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9454900" cy="30649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399"/>
                </a:lnSpc>
              </a:pPr>
              <a:r>
                <a:rPr lang="en-US" sz="4999" b="1">
                  <a:solidFill>
                    <a:srgbClr val="00339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Avalanche Defines </a:t>
              </a:r>
            </a:p>
            <a:p>
              <a:pPr algn="ctr">
                <a:lnSpc>
                  <a:spcPts val="5399"/>
                </a:lnSpc>
              </a:pPr>
              <a:r>
                <a:rPr lang="en-US" sz="4999" b="1">
                  <a:solidFill>
                    <a:srgbClr val="00339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The Next Generation </a:t>
              </a:r>
            </a:p>
            <a:p>
              <a:pPr algn="ctr">
                <a:lnSpc>
                  <a:spcPts val="5399"/>
                </a:lnSpc>
              </a:pPr>
              <a:r>
                <a:rPr lang="en-US" sz="4999" b="1">
                  <a:solidFill>
                    <a:srgbClr val="00339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Of Computing In Space</a:t>
              </a:r>
            </a:p>
          </p:txBody>
        </p:sp>
      </p:grpSp>
      <p:sp>
        <p:nvSpPr>
          <p:cNvPr id="40" name="TextBox 22">
            <a:extLst>
              <a:ext uri="{FF2B5EF4-FFF2-40B4-BE49-F238E27FC236}">
                <a16:creationId xmlns:a16="http://schemas.microsoft.com/office/drawing/2014/main" id="{745A6175-2955-2815-BA48-0861778E52C4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2982" y="0"/>
            <a:ext cx="5370314" cy="5143500"/>
            <a:chOff x="0" y="0"/>
            <a:chExt cx="832002" cy="796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2002" cy="796863"/>
            </a:xfrm>
            <a:custGeom>
              <a:avLst/>
              <a:gdLst/>
              <a:ahLst/>
              <a:cxnLst/>
              <a:rect l="l" t="t" r="r" b="b"/>
              <a:pathLst>
                <a:path w="832002" h="796863">
                  <a:moveTo>
                    <a:pt x="0" y="0"/>
                  </a:moveTo>
                  <a:lnTo>
                    <a:pt x="832002" y="0"/>
                  </a:lnTo>
                  <a:lnTo>
                    <a:pt x="83200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2"/>
              <a:stretch>
                <a:fillRect t="-1181" r="-5089" b="-50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7066926" cy="10287000"/>
            <a:chOff x="0" y="0"/>
            <a:chExt cx="1861248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1248" cy="2709333"/>
            </a:xfrm>
            <a:custGeom>
              <a:avLst/>
              <a:gdLst/>
              <a:ahLst/>
              <a:cxnLst/>
              <a:rect l="l" t="t" r="r" b="b"/>
              <a:pathLst>
                <a:path w="1861248" h="2709333">
                  <a:moveTo>
                    <a:pt x="0" y="0"/>
                  </a:moveTo>
                  <a:lnTo>
                    <a:pt x="1861248" y="0"/>
                  </a:lnTo>
                  <a:lnTo>
                    <a:pt x="18612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86124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165375" y="-361652"/>
            <a:ext cx="11118838" cy="5505152"/>
            <a:chOff x="0" y="-95250"/>
            <a:chExt cx="2928418" cy="14499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12543" cy="1354667"/>
            </a:xfrm>
            <a:custGeom>
              <a:avLst/>
              <a:gdLst/>
              <a:ahLst/>
              <a:cxnLst/>
              <a:rect l="l" t="t" r="r" b="b"/>
              <a:pathLst>
                <a:path w="2928418" h="1354667">
                  <a:moveTo>
                    <a:pt x="0" y="0"/>
                  </a:moveTo>
                  <a:lnTo>
                    <a:pt x="2928418" y="0"/>
                  </a:lnTo>
                  <a:lnTo>
                    <a:pt x="2928418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0"/>
              <a:ext cx="2928418" cy="1449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885903" y="2571750"/>
            <a:ext cx="2291589" cy="2345933"/>
            <a:chOff x="0" y="0"/>
            <a:chExt cx="3055452" cy="3127911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1269824"/>
              <a:ext cx="2507378" cy="588264"/>
              <a:chOff x="0" y="0"/>
              <a:chExt cx="2772412" cy="65044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72412" cy="650444"/>
              </a:xfrm>
              <a:custGeom>
                <a:avLst/>
                <a:gdLst/>
                <a:ahLst/>
                <a:cxnLst/>
                <a:rect l="l" t="t" r="r" b="b"/>
                <a:pathLst>
                  <a:path w="2772412" h="650444">
                    <a:moveTo>
                      <a:pt x="0" y="0"/>
                    </a:moveTo>
                    <a:lnTo>
                      <a:pt x="2772412" y="0"/>
                    </a:lnTo>
                    <a:lnTo>
                      <a:pt x="2772412" y="650444"/>
                    </a:lnTo>
                    <a:lnTo>
                      <a:pt x="0" y="650444"/>
                    </a:lnTo>
                    <a:close/>
                  </a:path>
                </a:pathLst>
              </a:custGeom>
              <a:solidFill>
                <a:srgbClr val="FFFFFF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2772412" cy="698069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2879"/>
                  </a:lnSpc>
                </a:pPr>
                <a:r>
                  <a:rPr lang="en-US" sz="23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2002 - 2008</a:t>
                </a: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2539647"/>
              <a:ext cx="3055452" cy="588264"/>
              <a:chOff x="0" y="0"/>
              <a:chExt cx="3378418" cy="65044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378418" cy="650444"/>
              </a:xfrm>
              <a:custGeom>
                <a:avLst/>
                <a:gdLst/>
                <a:ahLst/>
                <a:cxnLst/>
                <a:rect l="l" t="t" r="r" b="b"/>
                <a:pathLst>
                  <a:path w="3378418" h="650444">
                    <a:moveTo>
                      <a:pt x="0" y="0"/>
                    </a:moveTo>
                    <a:lnTo>
                      <a:pt x="3378418" y="0"/>
                    </a:lnTo>
                    <a:lnTo>
                      <a:pt x="3378418" y="650444"/>
                    </a:lnTo>
                    <a:lnTo>
                      <a:pt x="0" y="650444"/>
                    </a:lnTo>
                    <a:close/>
                  </a:path>
                </a:pathLst>
              </a:custGeom>
              <a:solidFill>
                <a:srgbClr val="FFFFFF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3378418" cy="698069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2879"/>
                  </a:lnSpc>
                </a:pPr>
                <a:r>
                  <a:rPr lang="en-US" sz="23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2008 - present</a:t>
                </a: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2507378" cy="588264"/>
              <a:chOff x="0" y="0"/>
              <a:chExt cx="2772412" cy="6504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772412" cy="650444"/>
              </a:xfrm>
              <a:custGeom>
                <a:avLst/>
                <a:gdLst/>
                <a:ahLst/>
                <a:cxnLst/>
                <a:rect l="l" t="t" r="r" b="b"/>
                <a:pathLst>
                  <a:path w="2772412" h="650444">
                    <a:moveTo>
                      <a:pt x="0" y="0"/>
                    </a:moveTo>
                    <a:lnTo>
                      <a:pt x="2772412" y="0"/>
                    </a:lnTo>
                    <a:lnTo>
                      <a:pt x="2772412" y="650444"/>
                    </a:lnTo>
                    <a:lnTo>
                      <a:pt x="0" y="650444"/>
                    </a:lnTo>
                    <a:close/>
                  </a:path>
                </a:pathLst>
              </a:custGeom>
              <a:solidFill>
                <a:srgbClr val="FFFFFF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2772412" cy="698069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2879"/>
                  </a:lnSpc>
                </a:pPr>
                <a:r>
                  <a:rPr lang="en-US" sz="239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1996 - 2002</a:t>
                </a:r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7558419" y="5534025"/>
            <a:ext cx="10417426" cy="4465531"/>
            <a:chOff x="0" y="0"/>
            <a:chExt cx="13889902" cy="595404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889903" cy="5954041"/>
            </a:xfrm>
            <a:custGeom>
              <a:avLst/>
              <a:gdLst/>
              <a:ahLst/>
              <a:cxnLst/>
              <a:rect l="l" t="t" r="r" b="b"/>
              <a:pathLst>
                <a:path w="13889903" h="5954041">
                  <a:moveTo>
                    <a:pt x="0" y="0"/>
                  </a:moveTo>
                  <a:lnTo>
                    <a:pt x="13889903" y="0"/>
                  </a:lnTo>
                  <a:lnTo>
                    <a:pt x="13889903" y="5954041"/>
                  </a:lnTo>
                  <a:lnTo>
                    <a:pt x="0" y="59540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3889902" cy="600166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444444"/>
                  </a:solidFill>
                  <a:latin typeface="Arial"/>
                  <a:ea typeface="Arial"/>
                  <a:cs typeface="Arial"/>
                  <a:sym typeface="Arial"/>
                </a:rPr>
                <a:t>Co-Founder, board member, CTO &amp; VP of Engof Grandis, a pioneer in Spin Transfer Torque MRAM (STT-MRAM). </a:t>
              </a:r>
            </a:p>
            <a:p>
              <a:pPr algn="l">
                <a:lnSpc>
                  <a:spcPts val="2880"/>
                </a:lnSpc>
              </a:pPr>
              <a:endParaRPr lang="en-US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444444"/>
                  </a:solidFill>
                  <a:latin typeface="Arial"/>
                  <a:ea typeface="Arial"/>
                  <a:cs typeface="Arial"/>
                  <a:sym typeface="Arial"/>
                </a:rPr>
                <a:t>Raised &gt;$30M in private &amp; government funding for STT MRAM.</a:t>
              </a:r>
            </a:p>
            <a:p>
              <a:pPr algn="l">
                <a:lnSpc>
                  <a:spcPts val="2880"/>
                </a:lnSpc>
              </a:pPr>
              <a:endParaRPr lang="en-US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444444"/>
                  </a:solidFill>
                  <a:latin typeface="Arial"/>
                  <a:ea typeface="Arial"/>
                  <a:cs typeface="Arial"/>
                  <a:sym typeface="Arial"/>
                </a:rPr>
                <a:t>Has come full circle as Program Manager since $14.7M gov’t funding from a DARPA program led by Dr. Dev Shenoy in 2008.</a:t>
              </a:r>
            </a:p>
            <a:p>
              <a:pPr algn="l">
                <a:lnSpc>
                  <a:spcPts val="2880"/>
                </a:lnSpc>
              </a:pPr>
              <a:endParaRPr lang="en-US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444444"/>
                  </a:solidFill>
                  <a:latin typeface="Arial"/>
                  <a:ea typeface="Arial"/>
                  <a:cs typeface="Arial"/>
                  <a:sym typeface="Arial"/>
                </a:rPr>
                <a:t>Joined Avalanche to build highly reliable dual use (industrial/space) MRAMs.</a:t>
              </a:r>
            </a:p>
            <a:p>
              <a:pPr algn="l">
                <a:lnSpc>
                  <a:spcPts val="2880"/>
                </a:lnSpc>
              </a:pPr>
              <a:endParaRPr lang="en-US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l">
                <a:lnSpc>
                  <a:spcPts val="2880"/>
                </a:lnSpc>
              </a:pPr>
              <a:r>
                <a:rPr lang="en-US" sz="2400">
                  <a:solidFill>
                    <a:srgbClr val="444444"/>
                  </a:solidFill>
                  <a:latin typeface="Arial"/>
                  <a:ea typeface="Arial"/>
                  <a:cs typeface="Arial"/>
                  <a:sym typeface="Arial"/>
                </a:rPr>
                <a:t>All Avalanche execs are semiconductor industry veterans: </a:t>
              </a:r>
              <a:r>
                <a:rPr lang="en-US" sz="2400" u="sng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  <a:hlinkClick r:id="rId3" tooltip="https://www.avalanche-technology.com/company/leadership/"/>
                </a:rPr>
                <a:t>https://www.avalanche-technology.com/company/leadership/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2865746" y="2360504"/>
            <a:ext cx="1861915" cy="765764"/>
          </a:xfrm>
          <a:custGeom>
            <a:avLst/>
            <a:gdLst/>
            <a:ahLst/>
            <a:cxnLst/>
            <a:rect l="l" t="t" r="r" b="b"/>
            <a:pathLst>
              <a:path w="1861915" h="765764">
                <a:moveTo>
                  <a:pt x="0" y="0"/>
                </a:moveTo>
                <a:lnTo>
                  <a:pt x="1861916" y="0"/>
                </a:lnTo>
                <a:lnTo>
                  <a:pt x="1861916" y="765764"/>
                </a:lnTo>
                <a:lnTo>
                  <a:pt x="0" y="765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539" b="-313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865746" y="3364616"/>
            <a:ext cx="1861915" cy="836525"/>
          </a:xfrm>
          <a:custGeom>
            <a:avLst/>
            <a:gdLst/>
            <a:ahLst/>
            <a:cxnLst/>
            <a:rect l="l" t="t" r="r" b="b"/>
            <a:pathLst>
              <a:path w="1861915" h="836525">
                <a:moveTo>
                  <a:pt x="0" y="0"/>
                </a:moveTo>
                <a:lnTo>
                  <a:pt x="1861916" y="0"/>
                </a:lnTo>
                <a:lnTo>
                  <a:pt x="1861916" y="836526"/>
                </a:lnTo>
                <a:lnTo>
                  <a:pt x="0" y="836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1284" b="-612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2865746" y="4413112"/>
            <a:ext cx="2513277" cy="550688"/>
          </a:xfrm>
          <a:custGeom>
            <a:avLst/>
            <a:gdLst/>
            <a:ahLst/>
            <a:cxnLst/>
            <a:rect l="l" t="t" r="r" b="b"/>
            <a:pathLst>
              <a:path w="2513277" h="550688">
                <a:moveTo>
                  <a:pt x="0" y="0"/>
                </a:moveTo>
                <a:lnTo>
                  <a:pt x="2513277" y="0"/>
                </a:lnTo>
                <a:lnTo>
                  <a:pt x="2513277" y="550688"/>
                </a:lnTo>
                <a:lnTo>
                  <a:pt x="0" y="550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55118" y="3514726"/>
            <a:ext cx="5956690" cy="307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  <a:spcBef>
                <a:spcPct val="0"/>
              </a:spcBef>
            </a:pPr>
            <a:r>
              <a:rPr lang="en-US" sz="6000" spc="-1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AVALANCHE’S DARPA CONNECTION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918621" y="319990"/>
            <a:ext cx="5934564" cy="1442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4200" b="1" spc="-126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DR. YIMING HUAI </a:t>
            </a:r>
          </a:p>
          <a:p>
            <a:pPr algn="l">
              <a:lnSpc>
                <a:spcPts val="5460"/>
              </a:lnSpc>
              <a:spcBef>
                <a:spcPct val="0"/>
              </a:spcBef>
            </a:pPr>
            <a:endParaRPr lang="en-US" sz="4200" b="1" spc="-126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918621" y="1066756"/>
            <a:ext cx="6766560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0"/>
              </a:lnSpc>
            </a:pPr>
            <a:r>
              <a:rPr lang="en-US" sz="3400" spc="-10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Avalanche CTO /</a:t>
            </a:r>
          </a:p>
          <a:p>
            <a:pPr algn="l">
              <a:lnSpc>
                <a:spcPts val="4420"/>
              </a:lnSpc>
              <a:spcBef>
                <a:spcPct val="0"/>
              </a:spcBef>
            </a:pPr>
            <a:r>
              <a:rPr lang="en-US" sz="3400" spc="-10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VP of Technology</a:t>
            </a: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93EEB712-CF4A-E4A7-D972-635A5D80B879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7359" y="2153703"/>
            <a:ext cx="5747740" cy="5979594"/>
            <a:chOff x="0" y="0"/>
            <a:chExt cx="7663654" cy="7972792"/>
          </a:xfrm>
        </p:grpSpPr>
        <p:sp>
          <p:nvSpPr>
            <p:cNvPr id="3" name="TextBox 3"/>
            <p:cNvSpPr txBox="1"/>
            <p:nvPr/>
          </p:nvSpPr>
          <p:spPr>
            <a:xfrm>
              <a:off x="0" y="-66675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1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01403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 spc="-84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Avalanche DARPA Connection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1317786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00542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152556"/>
              <a:ext cx="6621167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 b="1">
                  <a:solidFill>
                    <a:srgbClr val="2B2B2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Avalanche Roadmap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971917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254674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3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06687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Enabled Platforms - Booting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626049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908805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4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476884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Enabled Platforms - Storage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6296245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579002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147080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Enabled Platforms - Processing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7966442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2439464"/>
            <a:ext cx="8619585" cy="4535411"/>
            <a:chOff x="0" y="0"/>
            <a:chExt cx="2270179" cy="11945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0179" cy="1194512"/>
            </a:xfrm>
            <a:custGeom>
              <a:avLst/>
              <a:gdLst/>
              <a:ahLst/>
              <a:cxnLst/>
              <a:rect l="l" t="t" r="r" b="b"/>
              <a:pathLst>
                <a:path w="2270179" h="1194512">
                  <a:moveTo>
                    <a:pt x="0" y="0"/>
                  </a:moveTo>
                  <a:lnTo>
                    <a:pt x="2270179" y="0"/>
                  </a:lnTo>
                  <a:lnTo>
                    <a:pt x="2270179" y="1194512"/>
                  </a:lnTo>
                  <a:lnTo>
                    <a:pt x="0" y="1194512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2270179" cy="1289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05129" y="4091219"/>
            <a:ext cx="7714456" cy="12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spc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86CAD7-23F9-5666-5A34-FBBDD84FB063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44439" y="9811344"/>
            <a:ext cx="2133600" cy="365125"/>
            <a:chOff x="0" y="0"/>
            <a:chExt cx="2844800" cy="4868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4800" cy="486833"/>
            </a:xfrm>
            <a:custGeom>
              <a:avLst/>
              <a:gdLst/>
              <a:ahLst/>
              <a:cxnLst/>
              <a:rect l="l" t="t" r="r" b="b"/>
              <a:pathLst>
                <a:path w="2844800" h="486833">
                  <a:moveTo>
                    <a:pt x="0" y="0"/>
                  </a:moveTo>
                  <a:lnTo>
                    <a:pt x="2844800" y="0"/>
                  </a:lnTo>
                  <a:lnTo>
                    <a:pt x="2844800" y="486833"/>
                  </a:lnTo>
                  <a:lnTo>
                    <a:pt x="0" y="4868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844800" cy="5154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‹#›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2" y="9524378"/>
            <a:ext cx="18287998" cy="811744"/>
          </a:xfrm>
          <a:custGeom>
            <a:avLst/>
            <a:gdLst/>
            <a:ahLst/>
            <a:cxnLst/>
            <a:rect l="l" t="t" r="r" b="b"/>
            <a:pathLst>
              <a:path w="18287998" h="811744">
                <a:moveTo>
                  <a:pt x="0" y="0"/>
                </a:moveTo>
                <a:lnTo>
                  <a:pt x="18287998" y="0"/>
                </a:lnTo>
                <a:lnTo>
                  <a:pt x="18287998" y="811744"/>
                </a:lnTo>
                <a:lnTo>
                  <a:pt x="0" y="811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5132258" y="9705205"/>
            <a:ext cx="2257173" cy="525484"/>
            <a:chOff x="0" y="0"/>
            <a:chExt cx="3009564" cy="7006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09519" cy="700659"/>
            </a:xfrm>
            <a:custGeom>
              <a:avLst/>
              <a:gdLst/>
              <a:ahLst/>
              <a:cxnLst/>
              <a:rect l="l" t="t" r="r" b="b"/>
              <a:pathLst>
                <a:path w="3009519" h="700659">
                  <a:moveTo>
                    <a:pt x="0" y="0"/>
                  </a:moveTo>
                  <a:lnTo>
                    <a:pt x="3009519" y="0"/>
                  </a:lnTo>
                  <a:lnTo>
                    <a:pt x="3009519" y="700659"/>
                  </a:lnTo>
                  <a:lnTo>
                    <a:pt x="0" y="700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3" r="-1" b="-1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89080" y="2607108"/>
            <a:ext cx="11295227" cy="1502526"/>
            <a:chOff x="0" y="0"/>
            <a:chExt cx="15060303" cy="19541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060295" cy="1954149"/>
            </a:xfrm>
            <a:custGeom>
              <a:avLst/>
              <a:gdLst/>
              <a:ahLst/>
              <a:cxnLst/>
              <a:rect l="l" t="t" r="r" b="b"/>
              <a:pathLst>
                <a:path w="15060295" h="1954149">
                  <a:moveTo>
                    <a:pt x="0" y="0"/>
                  </a:moveTo>
                  <a:lnTo>
                    <a:pt x="15060295" y="0"/>
                  </a:lnTo>
                  <a:lnTo>
                    <a:pt x="15060295" y="1954149"/>
                  </a:lnTo>
                  <a:lnTo>
                    <a:pt x="0" y="1954149"/>
                  </a:lnTo>
                  <a:close/>
                </a:path>
              </a:pathLst>
            </a:custGeom>
            <a:solidFill>
              <a:srgbClr val="0085FF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06487" y="2606723"/>
            <a:ext cx="1682593" cy="1518272"/>
            <a:chOff x="0" y="0"/>
            <a:chExt cx="2243457" cy="19746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43455" cy="1974596"/>
            </a:xfrm>
            <a:custGeom>
              <a:avLst/>
              <a:gdLst/>
              <a:ahLst/>
              <a:cxnLst/>
              <a:rect l="l" t="t" r="r" b="b"/>
              <a:pathLst>
                <a:path w="2243455" h="1974596">
                  <a:moveTo>
                    <a:pt x="0" y="0"/>
                  </a:moveTo>
                  <a:lnTo>
                    <a:pt x="2243455" y="0"/>
                  </a:lnTo>
                  <a:lnTo>
                    <a:pt x="2243455" y="1974596"/>
                  </a:lnTo>
                  <a:lnTo>
                    <a:pt x="0" y="1974596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243457" cy="20127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2"/>
                </a:lnSpc>
              </a:pPr>
              <a:r>
                <a:rPr lang="en-US" sz="1852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Parallel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489080" y="4164151"/>
            <a:ext cx="11295227" cy="1472134"/>
            <a:chOff x="0" y="0"/>
            <a:chExt cx="15060303" cy="19628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060295" cy="1962785"/>
            </a:xfrm>
            <a:custGeom>
              <a:avLst/>
              <a:gdLst/>
              <a:ahLst/>
              <a:cxnLst/>
              <a:rect l="l" t="t" r="r" b="b"/>
              <a:pathLst>
                <a:path w="15060295" h="1962785">
                  <a:moveTo>
                    <a:pt x="0" y="0"/>
                  </a:moveTo>
                  <a:lnTo>
                    <a:pt x="15060295" y="0"/>
                  </a:lnTo>
                  <a:lnTo>
                    <a:pt x="15060295" y="1962785"/>
                  </a:lnTo>
                  <a:lnTo>
                    <a:pt x="0" y="1962785"/>
                  </a:lnTo>
                  <a:close/>
                </a:path>
              </a:pathLst>
            </a:custGeom>
            <a:solidFill>
              <a:srgbClr val="002D57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06487" y="4159045"/>
            <a:ext cx="1682593" cy="1480955"/>
            <a:chOff x="0" y="0"/>
            <a:chExt cx="2243457" cy="19746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243455" cy="1974596"/>
            </a:xfrm>
            <a:custGeom>
              <a:avLst/>
              <a:gdLst/>
              <a:ahLst/>
              <a:cxnLst/>
              <a:rect l="l" t="t" r="r" b="b"/>
              <a:pathLst>
                <a:path w="2243455" h="1974596">
                  <a:moveTo>
                    <a:pt x="0" y="0"/>
                  </a:moveTo>
                  <a:lnTo>
                    <a:pt x="2243455" y="0"/>
                  </a:lnTo>
                  <a:lnTo>
                    <a:pt x="2243455" y="1974596"/>
                  </a:lnTo>
                  <a:lnTo>
                    <a:pt x="0" y="1974596"/>
                  </a:lnTo>
                  <a:close/>
                </a:path>
              </a:pathLst>
            </a:custGeom>
            <a:solidFill>
              <a:srgbClr val="002D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243457" cy="2012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2"/>
                </a:lnSpc>
              </a:pPr>
              <a:r>
                <a:rPr lang="en-US" sz="1852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Serial (Boot)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6487" y="5706940"/>
            <a:ext cx="1683323" cy="1480955"/>
            <a:chOff x="0" y="0"/>
            <a:chExt cx="2244431" cy="197460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44471" cy="1974596"/>
            </a:xfrm>
            <a:custGeom>
              <a:avLst/>
              <a:gdLst/>
              <a:ahLst/>
              <a:cxnLst/>
              <a:rect l="l" t="t" r="r" b="b"/>
              <a:pathLst>
                <a:path w="2244471" h="1974596">
                  <a:moveTo>
                    <a:pt x="0" y="0"/>
                  </a:moveTo>
                  <a:lnTo>
                    <a:pt x="2244471" y="0"/>
                  </a:lnTo>
                  <a:lnTo>
                    <a:pt x="2244471" y="1974596"/>
                  </a:lnTo>
                  <a:lnTo>
                    <a:pt x="0" y="1974596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244431" cy="2012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2"/>
                </a:lnSpc>
              </a:pPr>
              <a:r>
                <a:rPr lang="en-US" sz="1852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Processing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500108" y="5706130"/>
            <a:ext cx="11300132" cy="1473907"/>
            <a:chOff x="0" y="0"/>
            <a:chExt cx="15066843" cy="196521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066899" cy="1965198"/>
            </a:xfrm>
            <a:custGeom>
              <a:avLst/>
              <a:gdLst/>
              <a:ahLst/>
              <a:cxnLst/>
              <a:rect l="l" t="t" r="r" b="b"/>
              <a:pathLst>
                <a:path w="15066899" h="1965198">
                  <a:moveTo>
                    <a:pt x="0" y="0"/>
                  </a:moveTo>
                  <a:lnTo>
                    <a:pt x="15066899" y="0"/>
                  </a:lnTo>
                  <a:lnTo>
                    <a:pt x="15066899" y="1965198"/>
                  </a:lnTo>
                  <a:lnTo>
                    <a:pt x="0" y="1965198"/>
                  </a:lnTo>
                  <a:close/>
                </a:path>
              </a:pathLst>
            </a:custGeom>
            <a:solidFill>
              <a:srgbClr val="737373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07857" y="627291"/>
            <a:ext cx="16625456" cy="868035"/>
            <a:chOff x="0" y="0"/>
            <a:chExt cx="22167275" cy="11573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167275" cy="1157380"/>
            </a:xfrm>
            <a:custGeom>
              <a:avLst/>
              <a:gdLst/>
              <a:ahLst/>
              <a:cxnLst/>
              <a:rect l="l" t="t" r="r" b="b"/>
              <a:pathLst>
                <a:path w="22167275" h="1157380">
                  <a:moveTo>
                    <a:pt x="0" y="0"/>
                  </a:moveTo>
                  <a:lnTo>
                    <a:pt x="22167275" y="0"/>
                  </a:lnTo>
                  <a:lnTo>
                    <a:pt x="22167275" y="1157380"/>
                  </a:lnTo>
                  <a:lnTo>
                    <a:pt x="0" y="11573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22167275" cy="123358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20"/>
                </a:lnSpc>
              </a:pPr>
              <a:r>
                <a:rPr lang="en-US" sz="36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 Comprehensive Roadmap Highlighting The Current Gen 3 MRAMs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075269" y="4646323"/>
            <a:ext cx="3478766" cy="360872"/>
            <a:chOff x="0" y="0"/>
            <a:chExt cx="4638355" cy="48116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638294" cy="481076"/>
            </a:xfrm>
            <a:custGeom>
              <a:avLst/>
              <a:gdLst/>
              <a:ahLst/>
              <a:cxnLst/>
              <a:rect l="l" t="t" r="r" b="b"/>
              <a:pathLst>
                <a:path w="4638294" h="481076">
                  <a:moveTo>
                    <a:pt x="0" y="125730"/>
                  </a:moveTo>
                  <a:lnTo>
                    <a:pt x="4397756" y="125730"/>
                  </a:lnTo>
                  <a:lnTo>
                    <a:pt x="4397756" y="0"/>
                  </a:lnTo>
                  <a:lnTo>
                    <a:pt x="4638294" y="240538"/>
                  </a:lnTo>
                  <a:lnTo>
                    <a:pt x="4397756" y="481076"/>
                  </a:lnTo>
                  <a:lnTo>
                    <a:pt x="4397756" y="355346"/>
                  </a:lnTo>
                  <a:lnTo>
                    <a:pt x="0" y="355346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032903" y="7296742"/>
            <a:ext cx="1086818" cy="377240"/>
            <a:chOff x="0" y="0"/>
            <a:chExt cx="1449091" cy="50298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449091" cy="502987"/>
            </a:xfrm>
            <a:custGeom>
              <a:avLst/>
              <a:gdLst/>
              <a:ahLst/>
              <a:cxnLst/>
              <a:rect l="l" t="t" r="r" b="b"/>
              <a:pathLst>
                <a:path w="1449091" h="502987">
                  <a:moveTo>
                    <a:pt x="0" y="0"/>
                  </a:moveTo>
                  <a:lnTo>
                    <a:pt x="1449091" y="0"/>
                  </a:lnTo>
                  <a:lnTo>
                    <a:pt x="1449091" y="502987"/>
                  </a:lnTo>
                  <a:lnTo>
                    <a:pt x="0" y="5029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449091" cy="5410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b="1">
                  <a:solidFill>
                    <a:srgbClr val="030303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2020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173842" y="7296742"/>
            <a:ext cx="1086818" cy="377240"/>
            <a:chOff x="0" y="0"/>
            <a:chExt cx="1449091" cy="50298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449091" cy="502987"/>
            </a:xfrm>
            <a:custGeom>
              <a:avLst/>
              <a:gdLst/>
              <a:ahLst/>
              <a:cxnLst/>
              <a:rect l="l" t="t" r="r" b="b"/>
              <a:pathLst>
                <a:path w="1449091" h="502987">
                  <a:moveTo>
                    <a:pt x="0" y="0"/>
                  </a:moveTo>
                  <a:lnTo>
                    <a:pt x="1449091" y="0"/>
                  </a:lnTo>
                  <a:lnTo>
                    <a:pt x="1449091" y="502987"/>
                  </a:lnTo>
                  <a:lnTo>
                    <a:pt x="0" y="5029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1449091" cy="5410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b="1">
                  <a:solidFill>
                    <a:srgbClr val="030303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2021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314781" y="7296742"/>
            <a:ext cx="1086818" cy="377240"/>
            <a:chOff x="0" y="0"/>
            <a:chExt cx="1449091" cy="50298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449091" cy="502987"/>
            </a:xfrm>
            <a:custGeom>
              <a:avLst/>
              <a:gdLst/>
              <a:ahLst/>
              <a:cxnLst/>
              <a:rect l="l" t="t" r="r" b="b"/>
              <a:pathLst>
                <a:path w="1449091" h="502987">
                  <a:moveTo>
                    <a:pt x="0" y="0"/>
                  </a:moveTo>
                  <a:lnTo>
                    <a:pt x="1449091" y="0"/>
                  </a:lnTo>
                  <a:lnTo>
                    <a:pt x="1449091" y="502987"/>
                  </a:lnTo>
                  <a:lnTo>
                    <a:pt x="0" y="5029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449091" cy="5410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b="1">
                  <a:solidFill>
                    <a:srgbClr val="030303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2022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455723" y="7296742"/>
            <a:ext cx="1086818" cy="377240"/>
            <a:chOff x="0" y="0"/>
            <a:chExt cx="1449091" cy="50298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449091" cy="502987"/>
            </a:xfrm>
            <a:custGeom>
              <a:avLst/>
              <a:gdLst/>
              <a:ahLst/>
              <a:cxnLst/>
              <a:rect l="l" t="t" r="r" b="b"/>
              <a:pathLst>
                <a:path w="1449091" h="502987">
                  <a:moveTo>
                    <a:pt x="0" y="0"/>
                  </a:moveTo>
                  <a:lnTo>
                    <a:pt x="1449091" y="0"/>
                  </a:lnTo>
                  <a:lnTo>
                    <a:pt x="1449091" y="502987"/>
                  </a:lnTo>
                  <a:lnTo>
                    <a:pt x="0" y="5029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449091" cy="5410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b="1">
                  <a:solidFill>
                    <a:srgbClr val="030303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2023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596660" y="7296742"/>
            <a:ext cx="1086818" cy="377240"/>
            <a:chOff x="0" y="0"/>
            <a:chExt cx="1449091" cy="50298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449091" cy="502987"/>
            </a:xfrm>
            <a:custGeom>
              <a:avLst/>
              <a:gdLst/>
              <a:ahLst/>
              <a:cxnLst/>
              <a:rect l="l" t="t" r="r" b="b"/>
              <a:pathLst>
                <a:path w="1449091" h="502987">
                  <a:moveTo>
                    <a:pt x="0" y="0"/>
                  </a:moveTo>
                  <a:lnTo>
                    <a:pt x="1449091" y="0"/>
                  </a:lnTo>
                  <a:lnTo>
                    <a:pt x="1449091" y="502987"/>
                  </a:lnTo>
                  <a:lnTo>
                    <a:pt x="0" y="5029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1449091" cy="5410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b="1">
                  <a:solidFill>
                    <a:srgbClr val="030303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2024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9038488" y="7296742"/>
            <a:ext cx="1086818" cy="377240"/>
            <a:chOff x="0" y="0"/>
            <a:chExt cx="1449091" cy="50298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449091" cy="502987"/>
            </a:xfrm>
            <a:custGeom>
              <a:avLst/>
              <a:gdLst/>
              <a:ahLst/>
              <a:cxnLst/>
              <a:rect l="l" t="t" r="r" b="b"/>
              <a:pathLst>
                <a:path w="1449091" h="502987">
                  <a:moveTo>
                    <a:pt x="0" y="0"/>
                  </a:moveTo>
                  <a:lnTo>
                    <a:pt x="1449091" y="0"/>
                  </a:lnTo>
                  <a:lnTo>
                    <a:pt x="1449091" y="502987"/>
                  </a:lnTo>
                  <a:lnTo>
                    <a:pt x="0" y="5029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1449091" cy="5410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b="1">
                  <a:solidFill>
                    <a:srgbClr val="030303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2025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1799589" y="7296742"/>
            <a:ext cx="1086818" cy="377240"/>
            <a:chOff x="0" y="0"/>
            <a:chExt cx="1449091" cy="50298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449091" cy="502987"/>
            </a:xfrm>
            <a:custGeom>
              <a:avLst/>
              <a:gdLst/>
              <a:ahLst/>
              <a:cxnLst/>
              <a:rect l="l" t="t" r="r" b="b"/>
              <a:pathLst>
                <a:path w="1449091" h="502987">
                  <a:moveTo>
                    <a:pt x="0" y="0"/>
                  </a:moveTo>
                  <a:lnTo>
                    <a:pt x="1449091" y="0"/>
                  </a:lnTo>
                  <a:lnTo>
                    <a:pt x="1449091" y="502987"/>
                  </a:lnTo>
                  <a:lnTo>
                    <a:pt x="0" y="5029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1449091" cy="5410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b="1">
                  <a:solidFill>
                    <a:srgbClr val="030303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2026+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2588131" y="2735806"/>
            <a:ext cx="1409929" cy="2818077"/>
            <a:chOff x="0" y="0"/>
            <a:chExt cx="1879906" cy="3757436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864233" cy="3767074"/>
            </a:xfrm>
            <a:custGeom>
              <a:avLst/>
              <a:gdLst/>
              <a:ahLst/>
              <a:cxnLst/>
              <a:rect l="l" t="t" r="r" b="b"/>
              <a:pathLst>
                <a:path w="1864233" h="3767074">
                  <a:moveTo>
                    <a:pt x="190500" y="0"/>
                  </a:moveTo>
                  <a:lnTo>
                    <a:pt x="266700" y="0"/>
                  </a:lnTo>
                  <a:lnTo>
                    <a:pt x="266700" y="25400"/>
                  </a:lnTo>
                  <a:lnTo>
                    <a:pt x="190500" y="25400"/>
                  </a:lnTo>
                  <a:close/>
                  <a:moveTo>
                    <a:pt x="368300" y="0"/>
                  </a:moveTo>
                  <a:lnTo>
                    <a:pt x="444500" y="0"/>
                  </a:lnTo>
                  <a:lnTo>
                    <a:pt x="444500" y="25400"/>
                  </a:lnTo>
                  <a:lnTo>
                    <a:pt x="368300" y="25400"/>
                  </a:lnTo>
                  <a:close/>
                  <a:moveTo>
                    <a:pt x="546100" y="0"/>
                  </a:moveTo>
                  <a:lnTo>
                    <a:pt x="622300" y="0"/>
                  </a:lnTo>
                  <a:lnTo>
                    <a:pt x="622300" y="25400"/>
                  </a:lnTo>
                  <a:lnTo>
                    <a:pt x="546100" y="25400"/>
                  </a:lnTo>
                  <a:close/>
                  <a:moveTo>
                    <a:pt x="723900" y="0"/>
                  </a:moveTo>
                  <a:lnTo>
                    <a:pt x="800100" y="0"/>
                  </a:lnTo>
                  <a:lnTo>
                    <a:pt x="800100" y="25400"/>
                  </a:lnTo>
                  <a:lnTo>
                    <a:pt x="723900" y="25400"/>
                  </a:lnTo>
                  <a:close/>
                  <a:moveTo>
                    <a:pt x="901700" y="0"/>
                  </a:moveTo>
                  <a:lnTo>
                    <a:pt x="977900" y="0"/>
                  </a:lnTo>
                  <a:lnTo>
                    <a:pt x="977900" y="25400"/>
                  </a:lnTo>
                  <a:lnTo>
                    <a:pt x="901700" y="25400"/>
                  </a:lnTo>
                  <a:close/>
                  <a:moveTo>
                    <a:pt x="1079500" y="0"/>
                  </a:moveTo>
                  <a:lnTo>
                    <a:pt x="1155700" y="0"/>
                  </a:lnTo>
                  <a:lnTo>
                    <a:pt x="1155700" y="25400"/>
                  </a:lnTo>
                  <a:lnTo>
                    <a:pt x="1079500" y="25400"/>
                  </a:lnTo>
                  <a:close/>
                  <a:moveTo>
                    <a:pt x="1257300" y="0"/>
                  </a:moveTo>
                  <a:lnTo>
                    <a:pt x="1333500" y="0"/>
                  </a:lnTo>
                  <a:lnTo>
                    <a:pt x="1333500" y="25400"/>
                  </a:lnTo>
                  <a:lnTo>
                    <a:pt x="1257300" y="25400"/>
                  </a:lnTo>
                  <a:close/>
                  <a:moveTo>
                    <a:pt x="1435100" y="25400"/>
                  </a:moveTo>
                  <a:lnTo>
                    <a:pt x="1511300" y="25400"/>
                  </a:lnTo>
                  <a:lnTo>
                    <a:pt x="1435100" y="25400"/>
                  </a:lnTo>
                  <a:close/>
                  <a:moveTo>
                    <a:pt x="1612900" y="25400"/>
                  </a:moveTo>
                  <a:lnTo>
                    <a:pt x="1689100" y="25400"/>
                  </a:lnTo>
                  <a:lnTo>
                    <a:pt x="1612900" y="25400"/>
                  </a:lnTo>
                  <a:close/>
                  <a:moveTo>
                    <a:pt x="1790700" y="25400"/>
                  </a:moveTo>
                  <a:lnTo>
                    <a:pt x="1851533" y="25400"/>
                  </a:lnTo>
                  <a:cubicBezTo>
                    <a:pt x="1858518" y="25400"/>
                    <a:pt x="1864233" y="31115"/>
                    <a:pt x="1864233" y="38100"/>
                  </a:cubicBezTo>
                  <a:lnTo>
                    <a:pt x="1864233" y="28067"/>
                  </a:lnTo>
                  <a:lnTo>
                    <a:pt x="1838833" y="28067"/>
                  </a:lnTo>
                  <a:lnTo>
                    <a:pt x="1838833" y="12700"/>
                  </a:lnTo>
                  <a:lnTo>
                    <a:pt x="1851533" y="12700"/>
                  </a:lnTo>
                  <a:lnTo>
                    <a:pt x="1851533" y="25400"/>
                  </a:lnTo>
                  <a:lnTo>
                    <a:pt x="1790700" y="25400"/>
                  </a:lnTo>
                  <a:close/>
                  <a:moveTo>
                    <a:pt x="1864233" y="155067"/>
                  </a:moveTo>
                  <a:lnTo>
                    <a:pt x="1864233" y="231267"/>
                  </a:lnTo>
                  <a:lnTo>
                    <a:pt x="1838833" y="231267"/>
                  </a:lnTo>
                  <a:lnTo>
                    <a:pt x="1838833" y="155067"/>
                  </a:lnTo>
                  <a:close/>
                  <a:moveTo>
                    <a:pt x="1838833" y="332867"/>
                  </a:moveTo>
                  <a:lnTo>
                    <a:pt x="1838833" y="409067"/>
                  </a:lnTo>
                  <a:lnTo>
                    <a:pt x="1813433" y="409067"/>
                  </a:lnTo>
                  <a:lnTo>
                    <a:pt x="1813433" y="332867"/>
                  </a:lnTo>
                  <a:close/>
                  <a:moveTo>
                    <a:pt x="1813433" y="510667"/>
                  </a:moveTo>
                  <a:lnTo>
                    <a:pt x="1813433" y="586867"/>
                  </a:lnTo>
                  <a:lnTo>
                    <a:pt x="1788033" y="586867"/>
                  </a:lnTo>
                  <a:lnTo>
                    <a:pt x="1788033" y="510667"/>
                  </a:lnTo>
                  <a:close/>
                  <a:moveTo>
                    <a:pt x="1788033" y="688467"/>
                  </a:moveTo>
                  <a:lnTo>
                    <a:pt x="1788033" y="764667"/>
                  </a:lnTo>
                  <a:lnTo>
                    <a:pt x="1762633" y="764667"/>
                  </a:lnTo>
                  <a:lnTo>
                    <a:pt x="1762633" y="688467"/>
                  </a:lnTo>
                  <a:close/>
                  <a:moveTo>
                    <a:pt x="1762633" y="866267"/>
                  </a:moveTo>
                  <a:lnTo>
                    <a:pt x="1762633" y="942467"/>
                  </a:lnTo>
                  <a:lnTo>
                    <a:pt x="1737233" y="942467"/>
                  </a:lnTo>
                  <a:lnTo>
                    <a:pt x="1737233" y="866267"/>
                  </a:lnTo>
                  <a:close/>
                  <a:moveTo>
                    <a:pt x="1737233" y="1044067"/>
                  </a:moveTo>
                  <a:lnTo>
                    <a:pt x="1737233" y="1120267"/>
                  </a:lnTo>
                  <a:lnTo>
                    <a:pt x="1711833" y="1120267"/>
                  </a:lnTo>
                  <a:lnTo>
                    <a:pt x="1711833" y="1044067"/>
                  </a:lnTo>
                  <a:close/>
                  <a:moveTo>
                    <a:pt x="1711833" y="1221867"/>
                  </a:moveTo>
                  <a:lnTo>
                    <a:pt x="1711833" y="1298067"/>
                  </a:lnTo>
                  <a:lnTo>
                    <a:pt x="1686433" y="1298067"/>
                  </a:lnTo>
                  <a:lnTo>
                    <a:pt x="1686433" y="1221867"/>
                  </a:lnTo>
                  <a:close/>
                  <a:moveTo>
                    <a:pt x="1686433" y="1399667"/>
                  </a:moveTo>
                  <a:lnTo>
                    <a:pt x="1686433" y="1475867"/>
                  </a:lnTo>
                  <a:lnTo>
                    <a:pt x="1661033" y="1475867"/>
                  </a:lnTo>
                  <a:lnTo>
                    <a:pt x="1661033" y="1399667"/>
                  </a:lnTo>
                  <a:close/>
                  <a:moveTo>
                    <a:pt x="1661033" y="1577467"/>
                  </a:moveTo>
                  <a:lnTo>
                    <a:pt x="1661033" y="1653667"/>
                  </a:lnTo>
                  <a:lnTo>
                    <a:pt x="1635633" y="1653667"/>
                  </a:lnTo>
                  <a:lnTo>
                    <a:pt x="1635633" y="1577467"/>
                  </a:lnTo>
                  <a:close/>
                  <a:moveTo>
                    <a:pt x="1635633" y="1755267"/>
                  </a:moveTo>
                  <a:lnTo>
                    <a:pt x="1635633" y="1831467"/>
                  </a:lnTo>
                  <a:lnTo>
                    <a:pt x="1610233" y="1831467"/>
                  </a:lnTo>
                  <a:lnTo>
                    <a:pt x="1610233" y="1755267"/>
                  </a:lnTo>
                  <a:close/>
                  <a:moveTo>
                    <a:pt x="1610233" y="1933067"/>
                  </a:moveTo>
                  <a:lnTo>
                    <a:pt x="1610233" y="2009267"/>
                  </a:lnTo>
                  <a:lnTo>
                    <a:pt x="1584833" y="2009267"/>
                  </a:lnTo>
                  <a:lnTo>
                    <a:pt x="1584833" y="1933067"/>
                  </a:lnTo>
                  <a:close/>
                  <a:moveTo>
                    <a:pt x="1584833" y="2110867"/>
                  </a:moveTo>
                  <a:lnTo>
                    <a:pt x="1584833" y="2187067"/>
                  </a:lnTo>
                  <a:lnTo>
                    <a:pt x="1559433" y="2187067"/>
                  </a:lnTo>
                  <a:lnTo>
                    <a:pt x="1559433" y="2110867"/>
                  </a:lnTo>
                  <a:close/>
                  <a:moveTo>
                    <a:pt x="1559433" y="2288667"/>
                  </a:moveTo>
                  <a:lnTo>
                    <a:pt x="1559433" y="2364867"/>
                  </a:lnTo>
                  <a:lnTo>
                    <a:pt x="1534033" y="2364867"/>
                  </a:lnTo>
                  <a:lnTo>
                    <a:pt x="1534033" y="2288667"/>
                  </a:lnTo>
                  <a:close/>
                  <a:moveTo>
                    <a:pt x="1534033" y="2466467"/>
                  </a:moveTo>
                  <a:lnTo>
                    <a:pt x="1534033" y="2542667"/>
                  </a:lnTo>
                  <a:lnTo>
                    <a:pt x="1508633" y="2542667"/>
                  </a:lnTo>
                  <a:lnTo>
                    <a:pt x="1508633" y="2466467"/>
                  </a:lnTo>
                  <a:close/>
                  <a:moveTo>
                    <a:pt x="1508633" y="2644267"/>
                  </a:moveTo>
                  <a:lnTo>
                    <a:pt x="1508633" y="2720467"/>
                  </a:lnTo>
                  <a:lnTo>
                    <a:pt x="1483233" y="2720467"/>
                  </a:lnTo>
                  <a:lnTo>
                    <a:pt x="1483233" y="2644267"/>
                  </a:lnTo>
                  <a:close/>
                  <a:moveTo>
                    <a:pt x="1483233" y="2822067"/>
                  </a:moveTo>
                  <a:lnTo>
                    <a:pt x="1483233" y="2898267"/>
                  </a:lnTo>
                  <a:lnTo>
                    <a:pt x="1457833" y="2898267"/>
                  </a:lnTo>
                  <a:lnTo>
                    <a:pt x="1457833" y="2822067"/>
                  </a:lnTo>
                  <a:close/>
                  <a:moveTo>
                    <a:pt x="1457833" y="2999867"/>
                  </a:moveTo>
                  <a:lnTo>
                    <a:pt x="1457833" y="3076067"/>
                  </a:lnTo>
                  <a:lnTo>
                    <a:pt x="1432433" y="3076067"/>
                  </a:lnTo>
                  <a:lnTo>
                    <a:pt x="1432433" y="2999867"/>
                  </a:lnTo>
                  <a:close/>
                  <a:moveTo>
                    <a:pt x="1432433" y="3177667"/>
                  </a:moveTo>
                  <a:lnTo>
                    <a:pt x="1432433" y="3253867"/>
                  </a:lnTo>
                  <a:lnTo>
                    <a:pt x="1407033" y="3253867"/>
                  </a:lnTo>
                  <a:lnTo>
                    <a:pt x="1407033" y="3177667"/>
                  </a:lnTo>
                  <a:close/>
                  <a:moveTo>
                    <a:pt x="1407033" y="3355467"/>
                  </a:moveTo>
                  <a:lnTo>
                    <a:pt x="1407033" y="3431667"/>
                  </a:lnTo>
                  <a:lnTo>
                    <a:pt x="1381633" y="3431667"/>
                  </a:lnTo>
                  <a:lnTo>
                    <a:pt x="1381633" y="3355467"/>
                  </a:lnTo>
                  <a:close/>
                  <a:moveTo>
                    <a:pt x="1381633" y="3533267"/>
                  </a:moveTo>
                  <a:lnTo>
                    <a:pt x="1381633" y="3609467"/>
                  </a:lnTo>
                  <a:lnTo>
                    <a:pt x="1356233" y="3609467"/>
                  </a:lnTo>
                  <a:lnTo>
                    <a:pt x="1356233" y="3533267"/>
                  </a:lnTo>
                  <a:close/>
                  <a:moveTo>
                    <a:pt x="1356233" y="3711067"/>
                  </a:moveTo>
                  <a:lnTo>
                    <a:pt x="1356233" y="3754374"/>
                  </a:lnTo>
                  <a:cubicBezTo>
                    <a:pt x="1356233" y="3761359"/>
                    <a:pt x="1350518" y="3767074"/>
                    <a:pt x="1343533" y="3767074"/>
                  </a:cubicBezTo>
                  <a:lnTo>
                    <a:pt x="1818640" y="3767074"/>
                  </a:lnTo>
                  <a:lnTo>
                    <a:pt x="1818640" y="3741674"/>
                  </a:lnTo>
                  <a:lnTo>
                    <a:pt x="1851533" y="3741674"/>
                  </a:lnTo>
                  <a:lnTo>
                    <a:pt x="1851533" y="3754374"/>
                  </a:lnTo>
                  <a:lnTo>
                    <a:pt x="1838833" y="3754374"/>
                  </a:lnTo>
                  <a:lnTo>
                    <a:pt x="1838833" y="3711067"/>
                  </a:lnTo>
                  <a:close/>
                  <a:moveTo>
                    <a:pt x="1691640" y="3767074"/>
                  </a:moveTo>
                  <a:lnTo>
                    <a:pt x="1615440" y="3767074"/>
                  </a:lnTo>
                  <a:lnTo>
                    <a:pt x="1615440" y="3741674"/>
                  </a:lnTo>
                  <a:lnTo>
                    <a:pt x="1691640" y="3741674"/>
                  </a:lnTo>
                  <a:close/>
                  <a:moveTo>
                    <a:pt x="1513840" y="3741674"/>
                  </a:moveTo>
                  <a:lnTo>
                    <a:pt x="1437640" y="3741674"/>
                  </a:lnTo>
                  <a:lnTo>
                    <a:pt x="1437640" y="3716274"/>
                  </a:lnTo>
                  <a:lnTo>
                    <a:pt x="1513840" y="3716274"/>
                  </a:lnTo>
                  <a:close/>
                  <a:moveTo>
                    <a:pt x="1336040" y="3716274"/>
                  </a:moveTo>
                  <a:lnTo>
                    <a:pt x="1259840" y="3716274"/>
                  </a:lnTo>
                  <a:lnTo>
                    <a:pt x="1259840" y="3690874"/>
                  </a:lnTo>
                  <a:lnTo>
                    <a:pt x="1336040" y="3690874"/>
                  </a:lnTo>
                  <a:close/>
                  <a:moveTo>
                    <a:pt x="1158240" y="3690874"/>
                  </a:moveTo>
                  <a:lnTo>
                    <a:pt x="1082040" y="3690874"/>
                  </a:lnTo>
                  <a:lnTo>
                    <a:pt x="1082040" y="3665474"/>
                  </a:lnTo>
                  <a:lnTo>
                    <a:pt x="1158240" y="3665474"/>
                  </a:lnTo>
                  <a:close/>
                  <a:moveTo>
                    <a:pt x="980440" y="3665474"/>
                  </a:moveTo>
                  <a:lnTo>
                    <a:pt x="904240" y="3665474"/>
                  </a:lnTo>
                  <a:lnTo>
                    <a:pt x="904240" y="3640074"/>
                  </a:lnTo>
                  <a:lnTo>
                    <a:pt x="980440" y="3640074"/>
                  </a:lnTo>
                  <a:close/>
                  <a:moveTo>
                    <a:pt x="802640" y="3640074"/>
                  </a:moveTo>
                  <a:lnTo>
                    <a:pt x="726440" y="3640074"/>
                  </a:lnTo>
                  <a:lnTo>
                    <a:pt x="726440" y="3614674"/>
                  </a:lnTo>
                  <a:lnTo>
                    <a:pt x="802640" y="3614674"/>
                  </a:lnTo>
                  <a:close/>
                  <a:moveTo>
                    <a:pt x="624840" y="3614674"/>
                  </a:moveTo>
                  <a:lnTo>
                    <a:pt x="548640" y="3614674"/>
                  </a:lnTo>
                  <a:lnTo>
                    <a:pt x="548640" y="3589274"/>
                  </a:lnTo>
                  <a:lnTo>
                    <a:pt x="624840" y="3589274"/>
                  </a:lnTo>
                  <a:close/>
                  <a:moveTo>
                    <a:pt x="447040" y="3589274"/>
                  </a:moveTo>
                  <a:lnTo>
                    <a:pt x="370840" y="3589274"/>
                  </a:lnTo>
                  <a:lnTo>
                    <a:pt x="370840" y="3563874"/>
                  </a:lnTo>
                  <a:lnTo>
                    <a:pt x="447040" y="3563874"/>
                  </a:lnTo>
                  <a:close/>
                  <a:moveTo>
                    <a:pt x="269240" y="3563874"/>
                  </a:moveTo>
                  <a:lnTo>
                    <a:pt x="193040" y="3563874"/>
                  </a:lnTo>
                  <a:lnTo>
                    <a:pt x="193040" y="3538474"/>
                  </a:lnTo>
                  <a:lnTo>
                    <a:pt x="269240" y="3538474"/>
                  </a:lnTo>
                  <a:close/>
                  <a:moveTo>
                    <a:pt x="91440" y="3538474"/>
                  </a:moveTo>
                  <a:lnTo>
                    <a:pt x="15240" y="3538474"/>
                  </a:lnTo>
                  <a:lnTo>
                    <a:pt x="15240" y="3513074"/>
                  </a:lnTo>
                  <a:lnTo>
                    <a:pt x="91440" y="3513074"/>
                  </a:lnTo>
                  <a:close/>
                  <a:moveTo>
                    <a:pt x="0" y="3655314"/>
                  </a:moveTo>
                  <a:lnTo>
                    <a:pt x="0" y="3579114"/>
                  </a:lnTo>
                  <a:lnTo>
                    <a:pt x="25400" y="3579114"/>
                  </a:lnTo>
                  <a:lnTo>
                    <a:pt x="25400" y="3655314"/>
                  </a:lnTo>
                  <a:close/>
                  <a:moveTo>
                    <a:pt x="25400" y="3477514"/>
                  </a:moveTo>
                  <a:lnTo>
                    <a:pt x="25400" y="3401314"/>
                  </a:lnTo>
                  <a:lnTo>
                    <a:pt x="25400" y="3477514"/>
                  </a:lnTo>
                  <a:close/>
                  <a:moveTo>
                    <a:pt x="25400" y="3299714"/>
                  </a:moveTo>
                  <a:lnTo>
                    <a:pt x="25400" y="3223514"/>
                  </a:lnTo>
                  <a:lnTo>
                    <a:pt x="25400" y="3299714"/>
                  </a:lnTo>
                  <a:close/>
                  <a:moveTo>
                    <a:pt x="25400" y="3121914"/>
                  </a:moveTo>
                  <a:lnTo>
                    <a:pt x="25400" y="3045714"/>
                  </a:lnTo>
                  <a:lnTo>
                    <a:pt x="25400" y="3121914"/>
                  </a:lnTo>
                  <a:close/>
                  <a:moveTo>
                    <a:pt x="25400" y="2944114"/>
                  </a:moveTo>
                  <a:lnTo>
                    <a:pt x="25400" y="2867914"/>
                  </a:lnTo>
                  <a:lnTo>
                    <a:pt x="25400" y="2944114"/>
                  </a:lnTo>
                  <a:close/>
                  <a:moveTo>
                    <a:pt x="25400" y="2766314"/>
                  </a:moveTo>
                  <a:lnTo>
                    <a:pt x="25400" y="2690114"/>
                  </a:lnTo>
                  <a:lnTo>
                    <a:pt x="25400" y="2766314"/>
                  </a:lnTo>
                  <a:close/>
                  <a:moveTo>
                    <a:pt x="25400" y="2588514"/>
                  </a:moveTo>
                  <a:lnTo>
                    <a:pt x="25400" y="2512314"/>
                  </a:lnTo>
                  <a:lnTo>
                    <a:pt x="25400" y="2588514"/>
                  </a:lnTo>
                  <a:close/>
                  <a:moveTo>
                    <a:pt x="25400" y="2410714"/>
                  </a:moveTo>
                  <a:lnTo>
                    <a:pt x="25400" y="2334514"/>
                  </a:lnTo>
                  <a:lnTo>
                    <a:pt x="25400" y="2410714"/>
                  </a:lnTo>
                  <a:close/>
                  <a:moveTo>
                    <a:pt x="25400" y="2232914"/>
                  </a:moveTo>
                  <a:lnTo>
                    <a:pt x="25400" y="2156714"/>
                  </a:lnTo>
                  <a:lnTo>
                    <a:pt x="25400" y="2232914"/>
                  </a:lnTo>
                  <a:close/>
                  <a:moveTo>
                    <a:pt x="25400" y="2055114"/>
                  </a:moveTo>
                  <a:lnTo>
                    <a:pt x="25400" y="1978914"/>
                  </a:lnTo>
                  <a:lnTo>
                    <a:pt x="25400" y="2055114"/>
                  </a:lnTo>
                  <a:close/>
                  <a:moveTo>
                    <a:pt x="25400" y="1877314"/>
                  </a:moveTo>
                  <a:lnTo>
                    <a:pt x="25400" y="1801114"/>
                  </a:lnTo>
                  <a:lnTo>
                    <a:pt x="25400" y="1877314"/>
                  </a:lnTo>
                  <a:close/>
                  <a:moveTo>
                    <a:pt x="25400" y="1699514"/>
                  </a:moveTo>
                  <a:lnTo>
                    <a:pt x="25400" y="1623314"/>
                  </a:lnTo>
                  <a:lnTo>
                    <a:pt x="25400" y="1699514"/>
                  </a:lnTo>
                  <a:close/>
                  <a:moveTo>
                    <a:pt x="25400" y="1521714"/>
                  </a:moveTo>
                  <a:lnTo>
                    <a:pt x="25400" y="1445514"/>
                  </a:lnTo>
                  <a:lnTo>
                    <a:pt x="25400" y="1521714"/>
                  </a:lnTo>
                  <a:close/>
                  <a:moveTo>
                    <a:pt x="25400" y="1343914"/>
                  </a:moveTo>
                  <a:lnTo>
                    <a:pt x="25400" y="1267714"/>
                  </a:lnTo>
                  <a:lnTo>
                    <a:pt x="25400" y="1343914"/>
                  </a:lnTo>
                  <a:close/>
                  <a:moveTo>
                    <a:pt x="25400" y="1166114"/>
                  </a:moveTo>
                  <a:lnTo>
                    <a:pt x="25400" y="1089914"/>
                  </a:lnTo>
                  <a:lnTo>
                    <a:pt x="25400" y="1166114"/>
                  </a:lnTo>
                  <a:close/>
                  <a:moveTo>
                    <a:pt x="25400" y="988314"/>
                  </a:moveTo>
                  <a:lnTo>
                    <a:pt x="25400" y="912114"/>
                  </a:lnTo>
                  <a:lnTo>
                    <a:pt x="25400" y="988314"/>
                  </a:lnTo>
                  <a:close/>
                  <a:moveTo>
                    <a:pt x="25400" y="810514"/>
                  </a:moveTo>
                  <a:lnTo>
                    <a:pt x="25400" y="734314"/>
                  </a:lnTo>
                  <a:lnTo>
                    <a:pt x="25400" y="810514"/>
                  </a:lnTo>
                  <a:close/>
                  <a:moveTo>
                    <a:pt x="25400" y="632714"/>
                  </a:moveTo>
                  <a:lnTo>
                    <a:pt x="25400" y="556514"/>
                  </a:lnTo>
                  <a:lnTo>
                    <a:pt x="25400" y="632714"/>
                  </a:lnTo>
                  <a:close/>
                  <a:moveTo>
                    <a:pt x="25400" y="454914"/>
                  </a:moveTo>
                  <a:lnTo>
                    <a:pt x="25400" y="378714"/>
                  </a:lnTo>
                  <a:lnTo>
                    <a:pt x="25400" y="454914"/>
                  </a:lnTo>
                  <a:close/>
                  <a:moveTo>
                    <a:pt x="25400" y="277114"/>
                  </a:moveTo>
                  <a:lnTo>
                    <a:pt x="25400" y="200914"/>
                  </a:lnTo>
                  <a:lnTo>
                    <a:pt x="25400" y="277114"/>
                  </a:lnTo>
                  <a:close/>
                  <a:moveTo>
                    <a:pt x="25400" y="99314"/>
                  </a:moveTo>
                  <a:lnTo>
                    <a:pt x="25400" y="23114"/>
                  </a:lnTo>
                  <a:lnTo>
                    <a:pt x="25400" y="99314"/>
                  </a:lnTo>
                  <a:close/>
                  <a:moveTo>
                    <a:pt x="12700" y="0"/>
                  </a:moveTo>
                  <a:lnTo>
                    <a:pt x="88900" y="0"/>
                  </a:lnTo>
                  <a:lnTo>
                    <a:pt x="889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2512993" y="2286866"/>
            <a:ext cx="1321699" cy="486180"/>
            <a:chOff x="0" y="0"/>
            <a:chExt cx="1762265" cy="64824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762265" cy="648240"/>
            </a:xfrm>
            <a:custGeom>
              <a:avLst/>
              <a:gdLst/>
              <a:ahLst/>
              <a:cxnLst/>
              <a:rect l="l" t="t" r="r" b="b"/>
              <a:pathLst>
                <a:path w="1762265" h="648240">
                  <a:moveTo>
                    <a:pt x="0" y="0"/>
                  </a:moveTo>
                  <a:lnTo>
                    <a:pt x="1762265" y="0"/>
                  </a:lnTo>
                  <a:lnTo>
                    <a:pt x="1762265" y="648240"/>
                  </a:lnTo>
                  <a:lnTo>
                    <a:pt x="0" y="6482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19050"/>
              <a:ext cx="1762265" cy="6672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000"/>
                </a:lnSpc>
              </a:pPr>
              <a:r>
                <a:rPr lang="en-US" sz="1852" b="1">
                  <a:solidFill>
                    <a:srgbClr val="002B54"/>
                  </a:solidFill>
                  <a:latin typeface="Arial Bold"/>
                  <a:ea typeface="Arial Bold"/>
                  <a:cs typeface="Arial Bold"/>
                  <a:sym typeface="Arial Bold"/>
                </a:rPr>
                <a:t>Gen 2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4256428" y="2735806"/>
            <a:ext cx="1959200" cy="2818078"/>
            <a:chOff x="0" y="0"/>
            <a:chExt cx="2612267" cy="3757438"/>
          </a:xfrm>
        </p:grpSpPr>
        <p:sp>
          <p:nvSpPr>
            <p:cNvPr id="55" name="Freeform 55"/>
            <p:cNvSpPr/>
            <p:nvPr/>
          </p:nvSpPr>
          <p:spPr>
            <a:xfrm>
              <a:off x="-450469" y="0"/>
              <a:ext cx="3046984" cy="3767201"/>
            </a:xfrm>
            <a:custGeom>
              <a:avLst/>
              <a:gdLst/>
              <a:ahLst/>
              <a:cxnLst/>
              <a:rect l="l" t="t" r="r" b="b"/>
              <a:pathLst>
                <a:path w="3046984" h="3767201">
                  <a:moveTo>
                    <a:pt x="640969" y="0"/>
                  </a:moveTo>
                  <a:lnTo>
                    <a:pt x="717169" y="0"/>
                  </a:lnTo>
                  <a:lnTo>
                    <a:pt x="717169" y="25400"/>
                  </a:lnTo>
                  <a:lnTo>
                    <a:pt x="640969" y="25400"/>
                  </a:lnTo>
                  <a:close/>
                  <a:moveTo>
                    <a:pt x="818769" y="0"/>
                  </a:moveTo>
                  <a:lnTo>
                    <a:pt x="894969" y="0"/>
                  </a:lnTo>
                  <a:lnTo>
                    <a:pt x="894969" y="25400"/>
                  </a:lnTo>
                  <a:lnTo>
                    <a:pt x="818769" y="25400"/>
                  </a:lnTo>
                  <a:close/>
                  <a:moveTo>
                    <a:pt x="996569" y="0"/>
                  </a:moveTo>
                  <a:lnTo>
                    <a:pt x="1072769" y="0"/>
                  </a:lnTo>
                  <a:lnTo>
                    <a:pt x="1072769" y="25400"/>
                  </a:lnTo>
                  <a:lnTo>
                    <a:pt x="996569" y="25400"/>
                  </a:lnTo>
                  <a:close/>
                  <a:moveTo>
                    <a:pt x="1174369" y="0"/>
                  </a:moveTo>
                  <a:lnTo>
                    <a:pt x="1250569" y="0"/>
                  </a:lnTo>
                  <a:lnTo>
                    <a:pt x="1250569" y="25400"/>
                  </a:lnTo>
                  <a:lnTo>
                    <a:pt x="1174369" y="25400"/>
                  </a:lnTo>
                  <a:close/>
                  <a:moveTo>
                    <a:pt x="1352169" y="0"/>
                  </a:moveTo>
                  <a:lnTo>
                    <a:pt x="1428369" y="0"/>
                  </a:lnTo>
                  <a:lnTo>
                    <a:pt x="1428369" y="25400"/>
                  </a:lnTo>
                  <a:lnTo>
                    <a:pt x="1352169" y="25400"/>
                  </a:lnTo>
                  <a:close/>
                  <a:moveTo>
                    <a:pt x="1529969" y="0"/>
                  </a:moveTo>
                  <a:lnTo>
                    <a:pt x="1606169" y="0"/>
                  </a:lnTo>
                  <a:lnTo>
                    <a:pt x="1606169" y="25400"/>
                  </a:lnTo>
                  <a:lnTo>
                    <a:pt x="1529969" y="25400"/>
                  </a:lnTo>
                  <a:close/>
                  <a:moveTo>
                    <a:pt x="1707769" y="0"/>
                  </a:moveTo>
                  <a:lnTo>
                    <a:pt x="1783969" y="0"/>
                  </a:lnTo>
                  <a:lnTo>
                    <a:pt x="1783969" y="25400"/>
                  </a:lnTo>
                  <a:lnTo>
                    <a:pt x="1707769" y="25400"/>
                  </a:lnTo>
                  <a:close/>
                  <a:moveTo>
                    <a:pt x="1885569" y="25400"/>
                  </a:moveTo>
                  <a:lnTo>
                    <a:pt x="1961769" y="25400"/>
                  </a:lnTo>
                  <a:lnTo>
                    <a:pt x="1885569" y="25400"/>
                  </a:lnTo>
                  <a:close/>
                  <a:moveTo>
                    <a:pt x="2063369" y="25400"/>
                  </a:moveTo>
                  <a:lnTo>
                    <a:pt x="2139569" y="25400"/>
                  </a:lnTo>
                  <a:lnTo>
                    <a:pt x="2063369" y="25400"/>
                  </a:lnTo>
                  <a:close/>
                  <a:moveTo>
                    <a:pt x="2241169" y="25400"/>
                  </a:moveTo>
                  <a:lnTo>
                    <a:pt x="2317369" y="25400"/>
                  </a:lnTo>
                  <a:lnTo>
                    <a:pt x="2241169" y="25400"/>
                  </a:lnTo>
                  <a:close/>
                  <a:moveTo>
                    <a:pt x="2418969" y="25400"/>
                  </a:moveTo>
                  <a:lnTo>
                    <a:pt x="2495169" y="25400"/>
                  </a:lnTo>
                  <a:lnTo>
                    <a:pt x="2418969" y="25400"/>
                  </a:lnTo>
                  <a:close/>
                  <a:moveTo>
                    <a:pt x="2596769" y="25400"/>
                  </a:moveTo>
                  <a:lnTo>
                    <a:pt x="2672969" y="25400"/>
                  </a:lnTo>
                  <a:lnTo>
                    <a:pt x="2596769" y="25400"/>
                  </a:lnTo>
                  <a:close/>
                  <a:moveTo>
                    <a:pt x="2774569" y="25400"/>
                  </a:moveTo>
                  <a:lnTo>
                    <a:pt x="2850769" y="25400"/>
                  </a:lnTo>
                  <a:lnTo>
                    <a:pt x="2774569" y="25400"/>
                  </a:lnTo>
                  <a:close/>
                  <a:moveTo>
                    <a:pt x="2952369" y="25400"/>
                  </a:moveTo>
                  <a:lnTo>
                    <a:pt x="3028569" y="25400"/>
                  </a:lnTo>
                  <a:lnTo>
                    <a:pt x="2952369" y="25400"/>
                  </a:lnTo>
                  <a:close/>
                  <a:moveTo>
                    <a:pt x="3046984" y="133985"/>
                  </a:moveTo>
                  <a:lnTo>
                    <a:pt x="3046984" y="210185"/>
                  </a:lnTo>
                  <a:lnTo>
                    <a:pt x="3021584" y="210185"/>
                  </a:lnTo>
                  <a:lnTo>
                    <a:pt x="3021584" y="133985"/>
                  </a:lnTo>
                  <a:close/>
                  <a:moveTo>
                    <a:pt x="3021584" y="311785"/>
                  </a:moveTo>
                  <a:lnTo>
                    <a:pt x="3021584" y="387985"/>
                  </a:lnTo>
                  <a:lnTo>
                    <a:pt x="2996184" y="387985"/>
                  </a:lnTo>
                  <a:lnTo>
                    <a:pt x="2996184" y="311785"/>
                  </a:lnTo>
                  <a:close/>
                  <a:moveTo>
                    <a:pt x="2996184" y="489585"/>
                  </a:moveTo>
                  <a:lnTo>
                    <a:pt x="2996184" y="565785"/>
                  </a:lnTo>
                  <a:lnTo>
                    <a:pt x="2970784" y="565785"/>
                  </a:lnTo>
                  <a:lnTo>
                    <a:pt x="2970784" y="489585"/>
                  </a:lnTo>
                  <a:close/>
                  <a:moveTo>
                    <a:pt x="2970784" y="667385"/>
                  </a:moveTo>
                  <a:lnTo>
                    <a:pt x="2970784" y="743585"/>
                  </a:lnTo>
                  <a:lnTo>
                    <a:pt x="2945384" y="743585"/>
                  </a:lnTo>
                  <a:lnTo>
                    <a:pt x="2945384" y="667385"/>
                  </a:lnTo>
                  <a:close/>
                  <a:moveTo>
                    <a:pt x="2945384" y="845185"/>
                  </a:moveTo>
                  <a:lnTo>
                    <a:pt x="2945384" y="921385"/>
                  </a:lnTo>
                  <a:lnTo>
                    <a:pt x="2919984" y="921385"/>
                  </a:lnTo>
                  <a:lnTo>
                    <a:pt x="2919984" y="845185"/>
                  </a:lnTo>
                  <a:close/>
                  <a:moveTo>
                    <a:pt x="2919984" y="1022985"/>
                  </a:moveTo>
                  <a:lnTo>
                    <a:pt x="2919984" y="1099185"/>
                  </a:lnTo>
                  <a:lnTo>
                    <a:pt x="2894584" y="1099185"/>
                  </a:lnTo>
                  <a:lnTo>
                    <a:pt x="2894584" y="1022985"/>
                  </a:lnTo>
                  <a:close/>
                  <a:moveTo>
                    <a:pt x="2894584" y="1200785"/>
                  </a:moveTo>
                  <a:lnTo>
                    <a:pt x="2894584" y="1276985"/>
                  </a:lnTo>
                  <a:lnTo>
                    <a:pt x="2869184" y="1276985"/>
                  </a:lnTo>
                  <a:lnTo>
                    <a:pt x="2869184" y="1200785"/>
                  </a:lnTo>
                  <a:close/>
                  <a:moveTo>
                    <a:pt x="2869184" y="1378585"/>
                  </a:moveTo>
                  <a:lnTo>
                    <a:pt x="2869184" y="1454785"/>
                  </a:lnTo>
                  <a:lnTo>
                    <a:pt x="2843784" y="1454785"/>
                  </a:lnTo>
                  <a:lnTo>
                    <a:pt x="2843784" y="1378585"/>
                  </a:lnTo>
                  <a:close/>
                  <a:moveTo>
                    <a:pt x="2843784" y="1556385"/>
                  </a:moveTo>
                  <a:lnTo>
                    <a:pt x="2843784" y="1632585"/>
                  </a:lnTo>
                  <a:lnTo>
                    <a:pt x="2818384" y="1632585"/>
                  </a:lnTo>
                  <a:lnTo>
                    <a:pt x="2818384" y="1556385"/>
                  </a:lnTo>
                  <a:close/>
                  <a:moveTo>
                    <a:pt x="2818384" y="1734185"/>
                  </a:moveTo>
                  <a:lnTo>
                    <a:pt x="2818384" y="1810385"/>
                  </a:lnTo>
                  <a:lnTo>
                    <a:pt x="2792984" y="1810385"/>
                  </a:lnTo>
                  <a:lnTo>
                    <a:pt x="2792984" y="1734185"/>
                  </a:lnTo>
                  <a:close/>
                  <a:moveTo>
                    <a:pt x="2792984" y="1911985"/>
                  </a:moveTo>
                  <a:lnTo>
                    <a:pt x="2792984" y="1988185"/>
                  </a:lnTo>
                  <a:lnTo>
                    <a:pt x="2767584" y="1988185"/>
                  </a:lnTo>
                  <a:lnTo>
                    <a:pt x="2767584" y="1911985"/>
                  </a:lnTo>
                  <a:close/>
                  <a:moveTo>
                    <a:pt x="2767584" y="2089785"/>
                  </a:moveTo>
                  <a:lnTo>
                    <a:pt x="2767584" y="2165985"/>
                  </a:lnTo>
                  <a:lnTo>
                    <a:pt x="2742184" y="2165985"/>
                  </a:lnTo>
                  <a:lnTo>
                    <a:pt x="2742184" y="2089785"/>
                  </a:lnTo>
                  <a:close/>
                  <a:moveTo>
                    <a:pt x="2742184" y="2267585"/>
                  </a:moveTo>
                  <a:lnTo>
                    <a:pt x="2742184" y="2343785"/>
                  </a:lnTo>
                  <a:lnTo>
                    <a:pt x="2716784" y="2343785"/>
                  </a:lnTo>
                  <a:lnTo>
                    <a:pt x="2716784" y="2267585"/>
                  </a:lnTo>
                  <a:close/>
                  <a:moveTo>
                    <a:pt x="2716784" y="2445385"/>
                  </a:moveTo>
                  <a:lnTo>
                    <a:pt x="2716784" y="2521585"/>
                  </a:lnTo>
                  <a:lnTo>
                    <a:pt x="2691384" y="2521585"/>
                  </a:lnTo>
                  <a:lnTo>
                    <a:pt x="2691384" y="2445385"/>
                  </a:lnTo>
                  <a:close/>
                  <a:moveTo>
                    <a:pt x="2691384" y="2623185"/>
                  </a:moveTo>
                  <a:lnTo>
                    <a:pt x="2691384" y="2699385"/>
                  </a:lnTo>
                  <a:lnTo>
                    <a:pt x="2665984" y="2699385"/>
                  </a:lnTo>
                  <a:lnTo>
                    <a:pt x="2665984" y="2623185"/>
                  </a:lnTo>
                  <a:close/>
                  <a:moveTo>
                    <a:pt x="2665984" y="2800985"/>
                  </a:moveTo>
                  <a:lnTo>
                    <a:pt x="2665984" y="2877185"/>
                  </a:lnTo>
                  <a:lnTo>
                    <a:pt x="2640584" y="2877185"/>
                  </a:lnTo>
                  <a:lnTo>
                    <a:pt x="2640584" y="2800985"/>
                  </a:lnTo>
                  <a:close/>
                  <a:moveTo>
                    <a:pt x="2640584" y="2978785"/>
                  </a:moveTo>
                  <a:lnTo>
                    <a:pt x="2640584" y="3054985"/>
                  </a:lnTo>
                  <a:lnTo>
                    <a:pt x="2615184" y="3054985"/>
                  </a:lnTo>
                  <a:lnTo>
                    <a:pt x="2615184" y="2978785"/>
                  </a:lnTo>
                  <a:close/>
                  <a:moveTo>
                    <a:pt x="2615184" y="3156585"/>
                  </a:moveTo>
                  <a:lnTo>
                    <a:pt x="2615184" y="3232785"/>
                  </a:lnTo>
                  <a:lnTo>
                    <a:pt x="2589784" y="3232785"/>
                  </a:lnTo>
                  <a:lnTo>
                    <a:pt x="2589784" y="3156585"/>
                  </a:lnTo>
                  <a:close/>
                  <a:moveTo>
                    <a:pt x="2589784" y="3334385"/>
                  </a:moveTo>
                  <a:lnTo>
                    <a:pt x="2589784" y="3410585"/>
                  </a:lnTo>
                  <a:lnTo>
                    <a:pt x="2564384" y="3410585"/>
                  </a:lnTo>
                  <a:lnTo>
                    <a:pt x="2564384" y="3334385"/>
                  </a:lnTo>
                  <a:close/>
                  <a:moveTo>
                    <a:pt x="2564384" y="3512185"/>
                  </a:moveTo>
                  <a:lnTo>
                    <a:pt x="2564384" y="3588385"/>
                  </a:lnTo>
                  <a:lnTo>
                    <a:pt x="2538984" y="3588385"/>
                  </a:lnTo>
                  <a:lnTo>
                    <a:pt x="2538984" y="3512185"/>
                  </a:lnTo>
                  <a:close/>
                  <a:moveTo>
                    <a:pt x="2538984" y="3689985"/>
                  </a:moveTo>
                  <a:lnTo>
                    <a:pt x="2538984" y="3754501"/>
                  </a:lnTo>
                  <a:cubicBezTo>
                    <a:pt x="2538984" y="3761486"/>
                    <a:pt x="2533269" y="3767201"/>
                    <a:pt x="2526284" y="3767201"/>
                  </a:cubicBezTo>
                  <a:lnTo>
                    <a:pt x="2514600" y="3767201"/>
                  </a:lnTo>
                  <a:lnTo>
                    <a:pt x="2514600" y="3741801"/>
                  </a:lnTo>
                  <a:lnTo>
                    <a:pt x="2526284" y="3741801"/>
                  </a:lnTo>
                  <a:lnTo>
                    <a:pt x="2526284" y="3754501"/>
                  </a:lnTo>
                  <a:lnTo>
                    <a:pt x="2513584" y="3754501"/>
                  </a:lnTo>
                  <a:lnTo>
                    <a:pt x="2513584" y="3689985"/>
                  </a:lnTo>
                  <a:close/>
                  <a:moveTo>
                    <a:pt x="2387600" y="3767201"/>
                  </a:moveTo>
                  <a:lnTo>
                    <a:pt x="2311400" y="3767201"/>
                  </a:lnTo>
                  <a:lnTo>
                    <a:pt x="2311400" y="3741801"/>
                  </a:lnTo>
                  <a:lnTo>
                    <a:pt x="2387600" y="3741801"/>
                  </a:lnTo>
                  <a:close/>
                  <a:moveTo>
                    <a:pt x="2209800" y="3741801"/>
                  </a:moveTo>
                  <a:lnTo>
                    <a:pt x="2133600" y="3741801"/>
                  </a:lnTo>
                  <a:lnTo>
                    <a:pt x="2133600" y="3716401"/>
                  </a:lnTo>
                  <a:lnTo>
                    <a:pt x="2209800" y="3716401"/>
                  </a:lnTo>
                  <a:close/>
                  <a:moveTo>
                    <a:pt x="2032000" y="3716401"/>
                  </a:moveTo>
                  <a:lnTo>
                    <a:pt x="1955800" y="3716401"/>
                  </a:lnTo>
                  <a:lnTo>
                    <a:pt x="1955800" y="3691001"/>
                  </a:lnTo>
                  <a:lnTo>
                    <a:pt x="2032000" y="3691001"/>
                  </a:lnTo>
                  <a:close/>
                  <a:moveTo>
                    <a:pt x="1854200" y="3691001"/>
                  </a:moveTo>
                  <a:lnTo>
                    <a:pt x="1778000" y="3691001"/>
                  </a:lnTo>
                  <a:lnTo>
                    <a:pt x="1778000" y="3665601"/>
                  </a:lnTo>
                  <a:lnTo>
                    <a:pt x="1854200" y="3665601"/>
                  </a:lnTo>
                  <a:close/>
                  <a:moveTo>
                    <a:pt x="1676400" y="3665601"/>
                  </a:moveTo>
                  <a:lnTo>
                    <a:pt x="1600200" y="3665601"/>
                  </a:lnTo>
                  <a:lnTo>
                    <a:pt x="1600200" y="3640201"/>
                  </a:lnTo>
                  <a:lnTo>
                    <a:pt x="1676400" y="3640201"/>
                  </a:lnTo>
                  <a:close/>
                  <a:moveTo>
                    <a:pt x="1498600" y="3640201"/>
                  </a:moveTo>
                  <a:lnTo>
                    <a:pt x="1422400" y="3640201"/>
                  </a:lnTo>
                  <a:lnTo>
                    <a:pt x="1422400" y="3614801"/>
                  </a:lnTo>
                  <a:lnTo>
                    <a:pt x="1498600" y="3614801"/>
                  </a:lnTo>
                  <a:close/>
                  <a:moveTo>
                    <a:pt x="1320800" y="3614801"/>
                  </a:moveTo>
                  <a:lnTo>
                    <a:pt x="1244600" y="3614801"/>
                  </a:lnTo>
                  <a:lnTo>
                    <a:pt x="1244600" y="3589401"/>
                  </a:lnTo>
                  <a:lnTo>
                    <a:pt x="1320800" y="3589401"/>
                  </a:lnTo>
                  <a:close/>
                  <a:moveTo>
                    <a:pt x="1143000" y="3589401"/>
                  </a:moveTo>
                  <a:lnTo>
                    <a:pt x="1066800" y="3589401"/>
                  </a:lnTo>
                  <a:lnTo>
                    <a:pt x="1066800" y="3564001"/>
                  </a:lnTo>
                  <a:lnTo>
                    <a:pt x="1143000" y="3564001"/>
                  </a:lnTo>
                  <a:close/>
                  <a:moveTo>
                    <a:pt x="965200" y="3564001"/>
                  </a:moveTo>
                  <a:lnTo>
                    <a:pt x="889000" y="3564001"/>
                  </a:lnTo>
                  <a:lnTo>
                    <a:pt x="889000" y="3538601"/>
                  </a:lnTo>
                  <a:lnTo>
                    <a:pt x="965200" y="3538601"/>
                  </a:lnTo>
                  <a:close/>
                  <a:moveTo>
                    <a:pt x="787400" y="3538601"/>
                  </a:moveTo>
                  <a:lnTo>
                    <a:pt x="711200" y="3538601"/>
                  </a:lnTo>
                  <a:lnTo>
                    <a:pt x="711200" y="3513201"/>
                  </a:lnTo>
                  <a:lnTo>
                    <a:pt x="787400" y="3513201"/>
                  </a:lnTo>
                  <a:close/>
                  <a:moveTo>
                    <a:pt x="609600" y="3513201"/>
                  </a:moveTo>
                  <a:lnTo>
                    <a:pt x="533400" y="3513201"/>
                  </a:lnTo>
                  <a:lnTo>
                    <a:pt x="533400" y="3487801"/>
                  </a:lnTo>
                  <a:lnTo>
                    <a:pt x="609600" y="3487801"/>
                  </a:lnTo>
                  <a:close/>
                  <a:moveTo>
                    <a:pt x="431800" y="3487801"/>
                  </a:moveTo>
                  <a:lnTo>
                    <a:pt x="355600" y="3487801"/>
                  </a:lnTo>
                  <a:lnTo>
                    <a:pt x="355600" y="3462401"/>
                  </a:lnTo>
                  <a:lnTo>
                    <a:pt x="431800" y="3462401"/>
                  </a:lnTo>
                  <a:close/>
                  <a:moveTo>
                    <a:pt x="254000" y="3462401"/>
                  </a:moveTo>
                  <a:lnTo>
                    <a:pt x="177800" y="3462401"/>
                  </a:lnTo>
                  <a:lnTo>
                    <a:pt x="177800" y="3437001"/>
                  </a:lnTo>
                  <a:lnTo>
                    <a:pt x="254000" y="3437001"/>
                  </a:lnTo>
                  <a:close/>
                  <a:moveTo>
                    <a:pt x="76200" y="3437001"/>
                  </a:moveTo>
                  <a:lnTo>
                    <a:pt x="0" y="3437001"/>
                  </a:lnTo>
                  <a:lnTo>
                    <a:pt x="0" y="3411601"/>
                  </a:lnTo>
                  <a:lnTo>
                    <a:pt x="76200" y="3411601"/>
                  </a:lnTo>
                  <a:close/>
                  <a:moveTo>
                    <a:pt x="450469" y="3697605"/>
                  </a:moveTo>
                  <a:lnTo>
                    <a:pt x="450469" y="3621405"/>
                  </a:lnTo>
                  <a:lnTo>
                    <a:pt x="475869" y="3621405"/>
                  </a:lnTo>
                  <a:lnTo>
                    <a:pt x="475869" y="3697605"/>
                  </a:lnTo>
                  <a:close/>
                  <a:moveTo>
                    <a:pt x="475869" y="3519805"/>
                  </a:moveTo>
                  <a:lnTo>
                    <a:pt x="475869" y="3443605"/>
                  </a:lnTo>
                  <a:lnTo>
                    <a:pt x="475869" y="3519805"/>
                  </a:lnTo>
                  <a:close/>
                  <a:moveTo>
                    <a:pt x="475869" y="3342005"/>
                  </a:moveTo>
                  <a:lnTo>
                    <a:pt x="475869" y="3265805"/>
                  </a:lnTo>
                  <a:lnTo>
                    <a:pt x="475869" y="3342005"/>
                  </a:lnTo>
                  <a:close/>
                  <a:moveTo>
                    <a:pt x="475869" y="3164205"/>
                  </a:moveTo>
                  <a:lnTo>
                    <a:pt x="475869" y="3088005"/>
                  </a:lnTo>
                  <a:lnTo>
                    <a:pt x="475869" y="3164205"/>
                  </a:lnTo>
                  <a:close/>
                  <a:moveTo>
                    <a:pt x="475869" y="2986405"/>
                  </a:moveTo>
                  <a:lnTo>
                    <a:pt x="475869" y="2910205"/>
                  </a:lnTo>
                  <a:lnTo>
                    <a:pt x="475869" y="2986405"/>
                  </a:lnTo>
                  <a:close/>
                  <a:moveTo>
                    <a:pt x="475869" y="2808605"/>
                  </a:moveTo>
                  <a:lnTo>
                    <a:pt x="475869" y="2732405"/>
                  </a:lnTo>
                  <a:lnTo>
                    <a:pt x="475869" y="2808605"/>
                  </a:lnTo>
                  <a:close/>
                  <a:moveTo>
                    <a:pt x="475869" y="2630805"/>
                  </a:moveTo>
                  <a:lnTo>
                    <a:pt x="475869" y="2554605"/>
                  </a:lnTo>
                  <a:lnTo>
                    <a:pt x="475869" y="2630805"/>
                  </a:lnTo>
                  <a:close/>
                  <a:moveTo>
                    <a:pt x="475869" y="2453005"/>
                  </a:moveTo>
                  <a:lnTo>
                    <a:pt x="475869" y="2376805"/>
                  </a:lnTo>
                  <a:lnTo>
                    <a:pt x="475869" y="2453005"/>
                  </a:lnTo>
                  <a:close/>
                  <a:moveTo>
                    <a:pt x="475869" y="2275205"/>
                  </a:moveTo>
                  <a:lnTo>
                    <a:pt x="475869" y="2199005"/>
                  </a:lnTo>
                  <a:lnTo>
                    <a:pt x="475869" y="2275205"/>
                  </a:lnTo>
                  <a:close/>
                  <a:moveTo>
                    <a:pt x="475869" y="2097405"/>
                  </a:moveTo>
                  <a:lnTo>
                    <a:pt x="475869" y="2021205"/>
                  </a:lnTo>
                  <a:lnTo>
                    <a:pt x="475869" y="2097405"/>
                  </a:lnTo>
                  <a:close/>
                  <a:moveTo>
                    <a:pt x="475869" y="1919605"/>
                  </a:moveTo>
                  <a:lnTo>
                    <a:pt x="475869" y="1843405"/>
                  </a:lnTo>
                  <a:lnTo>
                    <a:pt x="475869" y="1919605"/>
                  </a:lnTo>
                  <a:close/>
                  <a:moveTo>
                    <a:pt x="475869" y="1741805"/>
                  </a:moveTo>
                  <a:lnTo>
                    <a:pt x="475869" y="1665605"/>
                  </a:lnTo>
                  <a:lnTo>
                    <a:pt x="475869" y="1741805"/>
                  </a:lnTo>
                  <a:close/>
                  <a:moveTo>
                    <a:pt x="475869" y="1564005"/>
                  </a:moveTo>
                  <a:lnTo>
                    <a:pt x="475869" y="1487805"/>
                  </a:lnTo>
                  <a:lnTo>
                    <a:pt x="475869" y="1564005"/>
                  </a:lnTo>
                  <a:close/>
                  <a:moveTo>
                    <a:pt x="475869" y="1386205"/>
                  </a:moveTo>
                  <a:lnTo>
                    <a:pt x="475869" y="1310005"/>
                  </a:lnTo>
                  <a:lnTo>
                    <a:pt x="475869" y="1386205"/>
                  </a:lnTo>
                  <a:close/>
                  <a:moveTo>
                    <a:pt x="475869" y="1208405"/>
                  </a:moveTo>
                  <a:lnTo>
                    <a:pt x="475869" y="1132205"/>
                  </a:lnTo>
                  <a:lnTo>
                    <a:pt x="475869" y="1208405"/>
                  </a:lnTo>
                  <a:close/>
                  <a:moveTo>
                    <a:pt x="475869" y="1030605"/>
                  </a:moveTo>
                  <a:lnTo>
                    <a:pt x="475869" y="954405"/>
                  </a:lnTo>
                  <a:lnTo>
                    <a:pt x="475869" y="1030605"/>
                  </a:lnTo>
                  <a:close/>
                  <a:moveTo>
                    <a:pt x="475869" y="852805"/>
                  </a:moveTo>
                  <a:lnTo>
                    <a:pt x="475869" y="776605"/>
                  </a:lnTo>
                  <a:lnTo>
                    <a:pt x="475869" y="852805"/>
                  </a:lnTo>
                  <a:close/>
                  <a:moveTo>
                    <a:pt x="475869" y="675005"/>
                  </a:moveTo>
                  <a:lnTo>
                    <a:pt x="475869" y="598805"/>
                  </a:lnTo>
                  <a:lnTo>
                    <a:pt x="475869" y="675005"/>
                  </a:lnTo>
                  <a:close/>
                  <a:moveTo>
                    <a:pt x="475869" y="497205"/>
                  </a:moveTo>
                  <a:lnTo>
                    <a:pt x="475869" y="421005"/>
                  </a:lnTo>
                  <a:lnTo>
                    <a:pt x="475869" y="497205"/>
                  </a:lnTo>
                  <a:close/>
                  <a:moveTo>
                    <a:pt x="475869" y="319405"/>
                  </a:moveTo>
                  <a:lnTo>
                    <a:pt x="475869" y="243205"/>
                  </a:lnTo>
                  <a:lnTo>
                    <a:pt x="475869" y="319405"/>
                  </a:lnTo>
                  <a:close/>
                  <a:moveTo>
                    <a:pt x="475869" y="141605"/>
                  </a:moveTo>
                  <a:lnTo>
                    <a:pt x="475869" y="65405"/>
                  </a:lnTo>
                  <a:lnTo>
                    <a:pt x="475869" y="141605"/>
                  </a:lnTo>
                  <a:close/>
                  <a:moveTo>
                    <a:pt x="463169" y="0"/>
                  </a:moveTo>
                  <a:lnTo>
                    <a:pt x="539369" y="0"/>
                  </a:lnTo>
                  <a:lnTo>
                    <a:pt x="539369" y="25400"/>
                  </a:lnTo>
                  <a:lnTo>
                    <a:pt x="463169" y="2540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4208450" y="2290228"/>
            <a:ext cx="1848111" cy="486180"/>
            <a:chOff x="0" y="0"/>
            <a:chExt cx="2464148" cy="64824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464148" cy="648240"/>
            </a:xfrm>
            <a:custGeom>
              <a:avLst/>
              <a:gdLst/>
              <a:ahLst/>
              <a:cxnLst/>
              <a:rect l="l" t="t" r="r" b="b"/>
              <a:pathLst>
                <a:path w="2464148" h="648240">
                  <a:moveTo>
                    <a:pt x="0" y="0"/>
                  </a:moveTo>
                  <a:lnTo>
                    <a:pt x="2464148" y="0"/>
                  </a:lnTo>
                  <a:lnTo>
                    <a:pt x="2464148" y="648240"/>
                  </a:lnTo>
                  <a:lnTo>
                    <a:pt x="0" y="6482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19050"/>
              <a:ext cx="2464148" cy="6672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000"/>
                </a:lnSpc>
              </a:pPr>
              <a:r>
                <a:rPr lang="en-US" sz="1852" b="1">
                  <a:solidFill>
                    <a:srgbClr val="002B54"/>
                  </a:solidFill>
                  <a:latin typeface="Arial Bold"/>
                  <a:ea typeface="Arial Bold"/>
                  <a:cs typeface="Arial Bold"/>
                  <a:sym typeface="Arial Bold"/>
                </a:rPr>
                <a:t>Gen 3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075269" y="3167092"/>
            <a:ext cx="3478766" cy="360872"/>
            <a:chOff x="0" y="0"/>
            <a:chExt cx="4638355" cy="481163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4638294" cy="481076"/>
            </a:xfrm>
            <a:custGeom>
              <a:avLst/>
              <a:gdLst/>
              <a:ahLst/>
              <a:cxnLst/>
              <a:rect l="l" t="t" r="r" b="b"/>
              <a:pathLst>
                <a:path w="4638294" h="481076">
                  <a:moveTo>
                    <a:pt x="0" y="125730"/>
                  </a:moveTo>
                  <a:lnTo>
                    <a:pt x="4397756" y="125730"/>
                  </a:lnTo>
                  <a:lnTo>
                    <a:pt x="4397756" y="0"/>
                  </a:lnTo>
                  <a:lnTo>
                    <a:pt x="4638294" y="240538"/>
                  </a:lnTo>
                  <a:lnTo>
                    <a:pt x="4397756" y="481076"/>
                  </a:lnTo>
                  <a:lnTo>
                    <a:pt x="4397756" y="355346"/>
                  </a:lnTo>
                  <a:lnTo>
                    <a:pt x="0" y="355346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2692641" y="4350001"/>
            <a:ext cx="962877" cy="953522"/>
            <a:chOff x="0" y="0"/>
            <a:chExt cx="1283836" cy="1271363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1283589" cy="1271143"/>
            </a:xfrm>
            <a:custGeom>
              <a:avLst/>
              <a:gdLst/>
              <a:ahLst/>
              <a:cxnLst/>
              <a:rect l="l" t="t" r="r" b="b"/>
              <a:pathLst>
                <a:path w="1283589" h="1271143">
                  <a:moveTo>
                    <a:pt x="1283462" y="4064"/>
                  </a:moveTo>
                  <a:lnTo>
                    <a:pt x="1279525" y="0"/>
                  </a:lnTo>
                  <a:lnTo>
                    <a:pt x="1274572" y="0"/>
                  </a:lnTo>
                  <a:lnTo>
                    <a:pt x="1274572" y="1262126"/>
                  </a:lnTo>
                  <a:lnTo>
                    <a:pt x="1265682" y="1262126"/>
                  </a:lnTo>
                  <a:lnTo>
                    <a:pt x="1274572" y="1262126"/>
                  </a:lnTo>
                  <a:lnTo>
                    <a:pt x="1274572" y="0"/>
                  </a:lnTo>
                  <a:lnTo>
                    <a:pt x="17780" y="0"/>
                  </a:lnTo>
                  <a:lnTo>
                    <a:pt x="17780" y="1262126"/>
                  </a:lnTo>
                  <a:lnTo>
                    <a:pt x="8890" y="1262126"/>
                  </a:lnTo>
                  <a:lnTo>
                    <a:pt x="17780" y="1262126"/>
                  </a:lnTo>
                  <a:lnTo>
                    <a:pt x="17780" y="0"/>
                  </a:lnTo>
                  <a:lnTo>
                    <a:pt x="4064" y="0"/>
                  </a:lnTo>
                  <a:lnTo>
                    <a:pt x="0" y="4064"/>
                  </a:lnTo>
                  <a:lnTo>
                    <a:pt x="0" y="1267079"/>
                  </a:lnTo>
                  <a:lnTo>
                    <a:pt x="4064" y="1271143"/>
                  </a:lnTo>
                  <a:lnTo>
                    <a:pt x="1279525" y="1271143"/>
                  </a:lnTo>
                  <a:lnTo>
                    <a:pt x="1283589" y="1267079"/>
                  </a:lnTo>
                  <a:lnTo>
                    <a:pt x="1283589" y="1262126"/>
                  </a:lnTo>
                  <a:lnTo>
                    <a:pt x="1283589" y="8890"/>
                  </a:lnTo>
                  <a:lnTo>
                    <a:pt x="1283589" y="4064"/>
                  </a:lnTo>
                  <a:close/>
                </a:path>
              </a:pathLst>
            </a:custGeom>
            <a:solidFill>
              <a:srgbClr val="3F8B1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Freeform 63"/>
          <p:cNvSpPr/>
          <p:nvPr/>
        </p:nvSpPr>
        <p:spPr>
          <a:xfrm>
            <a:off x="2721612" y="4367887"/>
            <a:ext cx="902546" cy="902549"/>
          </a:xfrm>
          <a:custGeom>
            <a:avLst/>
            <a:gdLst/>
            <a:ahLst/>
            <a:cxnLst/>
            <a:rect l="l" t="t" r="r" b="b"/>
            <a:pathLst>
              <a:path w="902546" h="902549">
                <a:moveTo>
                  <a:pt x="0" y="0"/>
                </a:moveTo>
                <a:lnTo>
                  <a:pt x="902546" y="0"/>
                </a:lnTo>
                <a:lnTo>
                  <a:pt x="902546" y="902549"/>
                </a:lnTo>
                <a:lnTo>
                  <a:pt x="0" y="90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4" name="Group 64"/>
          <p:cNvGrpSpPr/>
          <p:nvPr/>
        </p:nvGrpSpPr>
        <p:grpSpPr>
          <a:xfrm>
            <a:off x="2914603" y="2867395"/>
            <a:ext cx="964310" cy="960272"/>
            <a:chOff x="0" y="0"/>
            <a:chExt cx="1285747" cy="1280363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1285367" cy="1280033"/>
            </a:xfrm>
            <a:custGeom>
              <a:avLst/>
              <a:gdLst/>
              <a:ahLst/>
              <a:cxnLst/>
              <a:rect l="l" t="t" r="r" b="b"/>
              <a:pathLst>
                <a:path w="1285367" h="1280033">
                  <a:moveTo>
                    <a:pt x="1285367" y="4064"/>
                  </a:moveTo>
                  <a:lnTo>
                    <a:pt x="1281303" y="0"/>
                  </a:lnTo>
                  <a:lnTo>
                    <a:pt x="4064" y="0"/>
                  </a:lnTo>
                  <a:lnTo>
                    <a:pt x="0" y="4064"/>
                  </a:lnTo>
                  <a:lnTo>
                    <a:pt x="0" y="1275969"/>
                  </a:lnTo>
                  <a:lnTo>
                    <a:pt x="4064" y="1280033"/>
                  </a:lnTo>
                  <a:lnTo>
                    <a:pt x="1281303" y="1280033"/>
                  </a:lnTo>
                  <a:lnTo>
                    <a:pt x="1285367" y="1275969"/>
                  </a:lnTo>
                  <a:lnTo>
                    <a:pt x="1285367" y="1271016"/>
                  </a:lnTo>
                  <a:lnTo>
                    <a:pt x="1285367" y="9017"/>
                  </a:lnTo>
                  <a:lnTo>
                    <a:pt x="1285367" y="4064"/>
                  </a:lnTo>
                  <a:close/>
                </a:path>
              </a:pathLst>
            </a:custGeom>
            <a:solidFill>
              <a:srgbClr val="3F8B1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" name="Freeform 66"/>
          <p:cNvSpPr/>
          <p:nvPr/>
        </p:nvSpPr>
        <p:spPr>
          <a:xfrm>
            <a:off x="2940226" y="2899605"/>
            <a:ext cx="893859" cy="893861"/>
          </a:xfrm>
          <a:custGeom>
            <a:avLst/>
            <a:gdLst/>
            <a:ahLst/>
            <a:cxnLst/>
            <a:rect l="l" t="t" r="r" b="b"/>
            <a:pathLst>
              <a:path w="893859" h="893861">
                <a:moveTo>
                  <a:pt x="0" y="0"/>
                </a:moveTo>
                <a:lnTo>
                  <a:pt x="893859" y="0"/>
                </a:lnTo>
                <a:lnTo>
                  <a:pt x="893859" y="893861"/>
                </a:lnTo>
                <a:lnTo>
                  <a:pt x="0" y="893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7" name="Group 67"/>
          <p:cNvGrpSpPr/>
          <p:nvPr/>
        </p:nvGrpSpPr>
        <p:grpSpPr>
          <a:xfrm>
            <a:off x="4356974" y="2754413"/>
            <a:ext cx="1323692" cy="1301994"/>
            <a:chOff x="0" y="0"/>
            <a:chExt cx="1764923" cy="1735992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1764665" cy="1735582"/>
            </a:xfrm>
            <a:custGeom>
              <a:avLst/>
              <a:gdLst/>
              <a:ahLst/>
              <a:cxnLst/>
              <a:rect l="l" t="t" r="r" b="b"/>
              <a:pathLst>
                <a:path w="1764665" h="1735582">
                  <a:moveTo>
                    <a:pt x="1764538" y="4445"/>
                  </a:moveTo>
                  <a:lnTo>
                    <a:pt x="1760220" y="0"/>
                  </a:lnTo>
                  <a:lnTo>
                    <a:pt x="4318" y="0"/>
                  </a:lnTo>
                  <a:lnTo>
                    <a:pt x="0" y="4445"/>
                  </a:lnTo>
                  <a:lnTo>
                    <a:pt x="0" y="1731137"/>
                  </a:lnTo>
                  <a:lnTo>
                    <a:pt x="4318" y="1735582"/>
                  </a:lnTo>
                  <a:lnTo>
                    <a:pt x="1760220" y="1735582"/>
                  </a:lnTo>
                  <a:lnTo>
                    <a:pt x="1764665" y="1731137"/>
                  </a:lnTo>
                  <a:lnTo>
                    <a:pt x="1764665" y="1725803"/>
                  </a:lnTo>
                  <a:lnTo>
                    <a:pt x="1764665" y="9779"/>
                  </a:lnTo>
                  <a:lnTo>
                    <a:pt x="1764665" y="4445"/>
                  </a:lnTo>
                  <a:close/>
                </a:path>
              </a:pathLst>
            </a:custGeom>
            <a:solidFill>
              <a:srgbClr val="3F8B1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Freeform 69"/>
          <p:cNvSpPr/>
          <p:nvPr/>
        </p:nvSpPr>
        <p:spPr>
          <a:xfrm>
            <a:off x="4386153" y="2793006"/>
            <a:ext cx="1263736" cy="1222588"/>
          </a:xfrm>
          <a:custGeom>
            <a:avLst/>
            <a:gdLst/>
            <a:ahLst/>
            <a:cxnLst/>
            <a:rect l="l" t="t" r="r" b="b"/>
            <a:pathLst>
              <a:path w="1263736" h="1222588">
                <a:moveTo>
                  <a:pt x="0" y="0"/>
                </a:moveTo>
                <a:lnTo>
                  <a:pt x="1263736" y="0"/>
                </a:lnTo>
                <a:lnTo>
                  <a:pt x="1263736" y="1222588"/>
                </a:lnTo>
                <a:lnTo>
                  <a:pt x="0" y="12225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22" r="-4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Freeform 70"/>
          <p:cNvSpPr/>
          <p:nvPr/>
        </p:nvSpPr>
        <p:spPr>
          <a:xfrm>
            <a:off x="4563684" y="3327742"/>
            <a:ext cx="894660" cy="485266"/>
          </a:xfrm>
          <a:custGeom>
            <a:avLst/>
            <a:gdLst/>
            <a:ahLst/>
            <a:cxnLst/>
            <a:rect l="l" t="t" r="r" b="b"/>
            <a:pathLst>
              <a:path w="894660" h="485266">
                <a:moveTo>
                  <a:pt x="0" y="0"/>
                </a:moveTo>
                <a:lnTo>
                  <a:pt x="894660" y="0"/>
                </a:lnTo>
                <a:lnTo>
                  <a:pt x="894660" y="485266"/>
                </a:lnTo>
                <a:lnTo>
                  <a:pt x="0" y="4852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22" r="-4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1" name="Group 71"/>
          <p:cNvGrpSpPr/>
          <p:nvPr/>
        </p:nvGrpSpPr>
        <p:grpSpPr>
          <a:xfrm>
            <a:off x="4826768" y="4172840"/>
            <a:ext cx="1279670" cy="1210481"/>
            <a:chOff x="0" y="0"/>
            <a:chExt cx="1706227" cy="1613975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706118" cy="1613535"/>
            </a:xfrm>
            <a:custGeom>
              <a:avLst/>
              <a:gdLst/>
              <a:ahLst/>
              <a:cxnLst/>
              <a:rect l="l" t="t" r="r" b="b"/>
              <a:pathLst>
                <a:path w="1706118" h="1613535">
                  <a:moveTo>
                    <a:pt x="1705991" y="3937"/>
                  </a:moveTo>
                  <a:lnTo>
                    <a:pt x="1701927" y="0"/>
                  </a:lnTo>
                  <a:lnTo>
                    <a:pt x="1696847" y="0"/>
                  </a:lnTo>
                  <a:lnTo>
                    <a:pt x="1696847" y="1604772"/>
                  </a:lnTo>
                  <a:lnTo>
                    <a:pt x="1687576" y="1604772"/>
                  </a:lnTo>
                  <a:lnTo>
                    <a:pt x="1696847" y="1604772"/>
                  </a:lnTo>
                  <a:lnTo>
                    <a:pt x="1696847" y="0"/>
                  </a:lnTo>
                  <a:lnTo>
                    <a:pt x="18415" y="0"/>
                  </a:lnTo>
                  <a:lnTo>
                    <a:pt x="18415" y="1604772"/>
                  </a:lnTo>
                  <a:lnTo>
                    <a:pt x="9144" y="1604772"/>
                  </a:lnTo>
                  <a:lnTo>
                    <a:pt x="18415" y="1604772"/>
                  </a:lnTo>
                  <a:lnTo>
                    <a:pt x="18415" y="0"/>
                  </a:lnTo>
                  <a:lnTo>
                    <a:pt x="4191" y="0"/>
                  </a:lnTo>
                  <a:lnTo>
                    <a:pt x="0" y="3937"/>
                  </a:lnTo>
                  <a:lnTo>
                    <a:pt x="0" y="1609598"/>
                  </a:lnTo>
                  <a:lnTo>
                    <a:pt x="4191" y="1613535"/>
                  </a:lnTo>
                  <a:lnTo>
                    <a:pt x="1701927" y="1613535"/>
                  </a:lnTo>
                  <a:lnTo>
                    <a:pt x="1706118" y="1609598"/>
                  </a:lnTo>
                  <a:lnTo>
                    <a:pt x="1706118" y="1604645"/>
                  </a:lnTo>
                  <a:lnTo>
                    <a:pt x="1706118" y="8890"/>
                  </a:lnTo>
                  <a:lnTo>
                    <a:pt x="1706118" y="3937"/>
                  </a:lnTo>
                  <a:close/>
                </a:path>
              </a:pathLst>
            </a:custGeom>
            <a:solidFill>
              <a:srgbClr val="3F8B1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" name="Freeform 73"/>
          <p:cNvSpPr/>
          <p:nvPr/>
        </p:nvSpPr>
        <p:spPr>
          <a:xfrm>
            <a:off x="4879907" y="4216588"/>
            <a:ext cx="1156401" cy="1116791"/>
          </a:xfrm>
          <a:custGeom>
            <a:avLst/>
            <a:gdLst/>
            <a:ahLst/>
            <a:cxnLst/>
            <a:rect l="l" t="t" r="r" b="b"/>
            <a:pathLst>
              <a:path w="1156401" h="1116791">
                <a:moveTo>
                  <a:pt x="0" y="0"/>
                </a:moveTo>
                <a:lnTo>
                  <a:pt x="1156401" y="0"/>
                </a:lnTo>
                <a:lnTo>
                  <a:pt x="1156401" y="1116792"/>
                </a:lnTo>
                <a:lnTo>
                  <a:pt x="0" y="11167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773" b="-17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4" name="Group 74"/>
          <p:cNvGrpSpPr/>
          <p:nvPr/>
        </p:nvGrpSpPr>
        <p:grpSpPr>
          <a:xfrm>
            <a:off x="6335879" y="4411344"/>
            <a:ext cx="861123" cy="830832"/>
            <a:chOff x="0" y="0"/>
            <a:chExt cx="1148164" cy="1107776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1148080" cy="1107567"/>
            </a:xfrm>
            <a:custGeom>
              <a:avLst/>
              <a:gdLst/>
              <a:ahLst/>
              <a:cxnLst/>
              <a:rect l="l" t="t" r="r" b="b"/>
              <a:pathLst>
                <a:path w="1148080" h="1107567">
                  <a:moveTo>
                    <a:pt x="1148080" y="2794"/>
                  </a:moveTo>
                  <a:lnTo>
                    <a:pt x="1145286" y="0"/>
                  </a:lnTo>
                  <a:lnTo>
                    <a:pt x="1141857" y="0"/>
                  </a:lnTo>
                  <a:lnTo>
                    <a:pt x="1141857" y="1101471"/>
                  </a:lnTo>
                  <a:lnTo>
                    <a:pt x="1135634" y="1101471"/>
                  </a:lnTo>
                  <a:lnTo>
                    <a:pt x="1141857" y="1101471"/>
                  </a:lnTo>
                  <a:lnTo>
                    <a:pt x="1141857" y="0"/>
                  </a:lnTo>
                  <a:lnTo>
                    <a:pt x="12446" y="0"/>
                  </a:lnTo>
                  <a:lnTo>
                    <a:pt x="12446" y="1101471"/>
                  </a:lnTo>
                  <a:lnTo>
                    <a:pt x="6223" y="1101471"/>
                  </a:lnTo>
                  <a:lnTo>
                    <a:pt x="12446" y="1101471"/>
                  </a:lnTo>
                  <a:lnTo>
                    <a:pt x="12446" y="0"/>
                  </a:lnTo>
                  <a:lnTo>
                    <a:pt x="2794" y="0"/>
                  </a:lnTo>
                  <a:lnTo>
                    <a:pt x="0" y="2794"/>
                  </a:lnTo>
                  <a:lnTo>
                    <a:pt x="0" y="1104773"/>
                  </a:lnTo>
                  <a:lnTo>
                    <a:pt x="2794" y="1107567"/>
                  </a:lnTo>
                  <a:lnTo>
                    <a:pt x="1145286" y="1107567"/>
                  </a:lnTo>
                  <a:lnTo>
                    <a:pt x="1148080" y="1104773"/>
                  </a:lnTo>
                  <a:lnTo>
                    <a:pt x="1148080" y="1101471"/>
                  </a:lnTo>
                  <a:lnTo>
                    <a:pt x="1148080" y="6096"/>
                  </a:lnTo>
                  <a:lnTo>
                    <a:pt x="1148080" y="2794"/>
                  </a:lnTo>
                  <a:close/>
                </a:path>
              </a:pathLst>
            </a:custGeom>
            <a:solidFill>
              <a:srgbClr val="395CE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76"/>
          <p:cNvSpPr/>
          <p:nvPr/>
        </p:nvSpPr>
        <p:spPr>
          <a:xfrm>
            <a:off x="6378592" y="4451571"/>
            <a:ext cx="775698" cy="750378"/>
          </a:xfrm>
          <a:custGeom>
            <a:avLst/>
            <a:gdLst/>
            <a:ahLst/>
            <a:cxnLst/>
            <a:rect l="l" t="t" r="r" b="b"/>
            <a:pathLst>
              <a:path w="775698" h="750378">
                <a:moveTo>
                  <a:pt x="0" y="0"/>
                </a:moveTo>
                <a:lnTo>
                  <a:pt x="775698" y="0"/>
                </a:lnTo>
                <a:lnTo>
                  <a:pt x="775698" y="750378"/>
                </a:lnTo>
                <a:lnTo>
                  <a:pt x="0" y="7503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7" name="Group 77"/>
          <p:cNvGrpSpPr/>
          <p:nvPr/>
        </p:nvGrpSpPr>
        <p:grpSpPr>
          <a:xfrm>
            <a:off x="13946232" y="4168274"/>
            <a:ext cx="3516014" cy="1462829"/>
            <a:chOff x="0" y="0"/>
            <a:chExt cx="4688019" cy="1950439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4688078" cy="1950395"/>
            </a:xfrm>
            <a:custGeom>
              <a:avLst/>
              <a:gdLst/>
              <a:ahLst/>
              <a:cxnLst/>
              <a:rect l="l" t="t" r="r" b="b"/>
              <a:pathLst>
                <a:path w="4688078" h="1950395">
                  <a:moveTo>
                    <a:pt x="0" y="0"/>
                  </a:moveTo>
                  <a:lnTo>
                    <a:pt x="4688078" y="0"/>
                  </a:lnTo>
                  <a:lnTo>
                    <a:pt x="4688078" y="1950395"/>
                  </a:lnTo>
                  <a:lnTo>
                    <a:pt x="0" y="1950395"/>
                  </a:lnTo>
                  <a:close/>
                </a:path>
              </a:pathLst>
            </a:custGeom>
            <a:solidFill>
              <a:srgbClr val="002D57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0" y="-38100"/>
              <a:ext cx="4688019" cy="19885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3"/>
                </a:lnSpc>
              </a:pPr>
              <a:r>
                <a:rPr lang="en-US" sz="171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Small Boot/MCM + Scaling Density for Multi-Mission </a:t>
              </a:r>
            </a:p>
            <a:p>
              <a:pPr algn="ctr">
                <a:lnSpc>
                  <a:spcPts val="2063"/>
                </a:lnSpc>
              </a:pPr>
              <a:r>
                <a:rPr lang="en-US" sz="171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Boot &amp; Unified Memory</a:t>
              </a: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3936297" y="5711739"/>
            <a:ext cx="3520433" cy="1480218"/>
            <a:chOff x="0" y="0"/>
            <a:chExt cx="4693911" cy="1973624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4693920" cy="1973580"/>
            </a:xfrm>
            <a:custGeom>
              <a:avLst/>
              <a:gdLst/>
              <a:ahLst/>
              <a:cxnLst/>
              <a:rect l="l" t="t" r="r" b="b"/>
              <a:pathLst>
                <a:path w="4693920" h="1973580">
                  <a:moveTo>
                    <a:pt x="0" y="0"/>
                  </a:moveTo>
                  <a:lnTo>
                    <a:pt x="4693920" y="0"/>
                  </a:lnTo>
                  <a:lnTo>
                    <a:pt x="4693920" y="1973580"/>
                  </a:lnTo>
                  <a:lnTo>
                    <a:pt x="0" y="1973580"/>
                  </a:lnTo>
                  <a:close/>
                </a:path>
              </a:pathLst>
            </a:custGeom>
            <a:solidFill>
              <a:srgbClr val="737373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38100"/>
              <a:ext cx="4693911" cy="201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3"/>
                </a:lnSpc>
              </a:pPr>
              <a:r>
                <a:rPr lang="en-US" sz="171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Leveraging Flight Heritage of Parallel MRAM Technology &amp; Optimizing Interface</a:t>
              </a: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4257670" y="9041415"/>
            <a:ext cx="711672" cy="123497"/>
            <a:chOff x="0" y="0"/>
            <a:chExt cx="948896" cy="164663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948817" cy="164592"/>
            </a:xfrm>
            <a:custGeom>
              <a:avLst/>
              <a:gdLst/>
              <a:ahLst/>
              <a:cxnLst/>
              <a:rect l="l" t="t" r="r" b="b"/>
              <a:pathLst>
                <a:path w="948817" h="164592">
                  <a:moveTo>
                    <a:pt x="948817" y="381"/>
                  </a:moveTo>
                  <a:lnTo>
                    <a:pt x="946531" y="0"/>
                  </a:lnTo>
                  <a:lnTo>
                    <a:pt x="943610" y="0"/>
                  </a:lnTo>
                  <a:lnTo>
                    <a:pt x="943610" y="163703"/>
                  </a:lnTo>
                  <a:lnTo>
                    <a:pt x="938530" y="163703"/>
                  </a:lnTo>
                  <a:lnTo>
                    <a:pt x="943610" y="163703"/>
                  </a:lnTo>
                  <a:lnTo>
                    <a:pt x="943610" y="0"/>
                  </a:lnTo>
                  <a:lnTo>
                    <a:pt x="10287" y="0"/>
                  </a:lnTo>
                  <a:lnTo>
                    <a:pt x="10287" y="163703"/>
                  </a:lnTo>
                  <a:lnTo>
                    <a:pt x="5207" y="163703"/>
                  </a:lnTo>
                  <a:lnTo>
                    <a:pt x="10287" y="163703"/>
                  </a:lnTo>
                  <a:lnTo>
                    <a:pt x="10287" y="0"/>
                  </a:lnTo>
                  <a:lnTo>
                    <a:pt x="2286" y="0"/>
                  </a:lnTo>
                  <a:lnTo>
                    <a:pt x="0" y="381"/>
                  </a:lnTo>
                  <a:lnTo>
                    <a:pt x="0" y="164211"/>
                  </a:lnTo>
                  <a:lnTo>
                    <a:pt x="2286" y="164592"/>
                  </a:lnTo>
                  <a:lnTo>
                    <a:pt x="946531" y="164592"/>
                  </a:lnTo>
                  <a:lnTo>
                    <a:pt x="948817" y="164211"/>
                  </a:lnTo>
                  <a:lnTo>
                    <a:pt x="948817" y="163703"/>
                  </a:lnTo>
                  <a:lnTo>
                    <a:pt x="948817" y="889"/>
                  </a:lnTo>
                  <a:lnTo>
                    <a:pt x="948817" y="381"/>
                  </a:lnTo>
                  <a:close/>
                </a:path>
              </a:pathLst>
            </a:custGeom>
            <a:solidFill>
              <a:srgbClr val="395CE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5082699" y="8940807"/>
            <a:ext cx="1564361" cy="377240"/>
            <a:chOff x="0" y="0"/>
            <a:chExt cx="2085815" cy="502987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2085815" cy="502987"/>
            </a:xfrm>
            <a:custGeom>
              <a:avLst/>
              <a:gdLst/>
              <a:ahLst/>
              <a:cxnLst/>
              <a:rect l="l" t="t" r="r" b="b"/>
              <a:pathLst>
                <a:path w="2085815" h="502987">
                  <a:moveTo>
                    <a:pt x="0" y="0"/>
                  </a:moveTo>
                  <a:lnTo>
                    <a:pt x="2085815" y="0"/>
                  </a:lnTo>
                  <a:lnTo>
                    <a:pt x="2085815" y="502987"/>
                  </a:lnTo>
                  <a:lnTo>
                    <a:pt x="0" y="5029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-38100"/>
              <a:ext cx="2085815" cy="5410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60"/>
                </a:lnSpc>
              </a:pPr>
              <a:r>
                <a:rPr lang="en-US" sz="1800" b="1">
                  <a:solidFill>
                    <a:srgbClr val="030303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Preproduction</a:t>
              </a: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2360547" y="9041415"/>
            <a:ext cx="711672" cy="123497"/>
            <a:chOff x="0" y="0"/>
            <a:chExt cx="948896" cy="164663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948817" cy="164592"/>
            </a:xfrm>
            <a:custGeom>
              <a:avLst/>
              <a:gdLst/>
              <a:ahLst/>
              <a:cxnLst/>
              <a:rect l="l" t="t" r="r" b="b"/>
              <a:pathLst>
                <a:path w="948817" h="164592">
                  <a:moveTo>
                    <a:pt x="948817" y="381"/>
                  </a:moveTo>
                  <a:lnTo>
                    <a:pt x="946531" y="0"/>
                  </a:lnTo>
                  <a:lnTo>
                    <a:pt x="943610" y="0"/>
                  </a:lnTo>
                  <a:lnTo>
                    <a:pt x="943610" y="163703"/>
                  </a:lnTo>
                  <a:lnTo>
                    <a:pt x="938530" y="163703"/>
                  </a:lnTo>
                  <a:lnTo>
                    <a:pt x="943610" y="163703"/>
                  </a:lnTo>
                  <a:lnTo>
                    <a:pt x="943610" y="0"/>
                  </a:lnTo>
                  <a:lnTo>
                    <a:pt x="10287" y="0"/>
                  </a:lnTo>
                  <a:lnTo>
                    <a:pt x="10287" y="163703"/>
                  </a:lnTo>
                  <a:lnTo>
                    <a:pt x="5207" y="163703"/>
                  </a:lnTo>
                  <a:lnTo>
                    <a:pt x="10287" y="163703"/>
                  </a:lnTo>
                  <a:lnTo>
                    <a:pt x="10287" y="0"/>
                  </a:lnTo>
                  <a:lnTo>
                    <a:pt x="2286" y="0"/>
                  </a:lnTo>
                  <a:lnTo>
                    <a:pt x="0" y="381"/>
                  </a:lnTo>
                  <a:lnTo>
                    <a:pt x="0" y="164211"/>
                  </a:lnTo>
                  <a:lnTo>
                    <a:pt x="2286" y="164592"/>
                  </a:lnTo>
                  <a:lnTo>
                    <a:pt x="946531" y="164592"/>
                  </a:lnTo>
                  <a:lnTo>
                    <a:pt x="948817" y="164211"/>
                  </a:lnTo>
                  <a:lnTo>
                    <a:pt x="948817" y="163703"/>
                  </a:lnTo>
                  <a:lnTo>
                    <a:pt x="948817" y="889"/>
                  </a:lnTo>
                  <a:lnTo>
                    <a:pt x="948817" y="38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3208865" y="8940807"/>
            <a:ext cx="922284" cy="377240"/>
            <a:chOff x="0" y="0"/>
            <a:chExt cx="1229712" cy="502987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1229713" cy="502987"/>
            </a:xfrm>
            <a:custGeom>
              <a:avLst/>
              <a:gdLst/>
              <a:ahLst/>
              <a:cxnLst/>
              <a:rect l="l" t="t" r="r" b="b"/>
              <a:pathLst>
                <a:path w="1229713" h="502987">
                  <a:moveTo>
                    <a:pt x="0" y="0"/>
                  </a:moveTo>
                  <a:lnTo>
                    <a:pt x="1229713" y="0"/>
                  </a:lnTo>
                  <a:lnTo>
                    <a:pt x="1229713" y="502987"/>
                  </a:lnTo>
                  <a:lnTo>
                    <a:pt x="0" y="5029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0" y="-38100"/>
              <a:ext cx="1229712" cy="5410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60"/>
                </a:lnSpc>
              </a:pPr>
              <a:r>
                <a:rPr lang="en-US" sz="1800" b="1">
                  <a:solidFill>
                    <a:srgbClr val="030303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Planned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9626279" y="9041415"/>
            <a:ext cx="711672" cy="123497"/>
            <a:chOff x="0" y="0"/>
            <a:chExt cx="948896" cy="164663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948817" cy="164592"/>
            </a:xfrm>
            <a:custGeom>
              <a:avLst/>
              <a:gdLst/>
              <a:ahLst/>
              <a:cxnLst/>
              <a:rect l="l" t="t" r="r" b="b"/>
              <a:pathLst>
                <a:path w="948817" h="164592">
                  <a:moveTo>
                    <a:pt x="948817" y="381"/>
                  </a:moveTo>
                  <a:lnTo>
                    <a:pt x="946531" y="0"/>
                  </a:lnTo>
                  <a:lnTo>
                    <a:pt x="943610" y="0"/>
                  </a:lnTo>
                  <a:lnTo>
                    <a:pt x="943610" y="163703"/>
                  </a:lnTo>
                  <a:lnTo>
                    <a:pt x="938530" y="163703"/>
                  </a:lnTo>
                  <a:lnTo>
                    <a:pt x="943610" y="163703"/>
                  </a:lnTo>
                  <a:lnTo>
                    <a:pt x="943610" y="0"/>
                  </a:lnTo>
                  <a:lnTo>
                    <a:pt x="10287" y="0"/>
                  </a:lnTo>
                  <a:lnTo>
                    <a:pt x="10287" y="163703"/>
                  </a:lnTo>
                  <a:lnTo>
                    <a:pt x="5207" y="163703"/>
                  </a:lnTo>
                  <a:lnTo>
                    <a:pt x="10287" y="163703"/>
                  </a:lnTo>
                  <a:lnTo>
                    <a:pt x="10287" y="0"/>
                  </a:lnTo>
                  <a:lnTo>
                    <a:pt x="2286" y="0"/>
                  </a:lnTo>
                  <a:lnTo>
                    <a:pt x="0" y="381"/>
                  </a:lnTo>
                  <a:lnTo>
                    <a:pt x="0" y="164211"/>
                  </a:lnTo>
                  <a:lnTo>
                    <a:pt x="2286" y="164592"/>
                  </a:lnTo>
                  <a:lnTo>
                    <a:pt x="946531" y="164592"/>
                  </a:lnTo>
                  <a:lnTo>
                    <a:pt x="948817" y="164211"/>
                  </a:lnTo>
                  <a:lnTo>
                    <a:pt x="948817" y="163703"/>
                  </a:lnTo>
                  <a:lnTo>
                    <a:pt x="948817" y="889"/>
                  </a:lnTo>
                  <a:lnTo>
                    <a:pt x="948817" y="381"/>
                  </a:lnTo>
                  <a:close/>
                </a:path>
              </a:pathLst>
            </a:custGeom>
            <a:solidFill>
              <a:srgbClr val="FFC85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10461776" y="8940807"/>
            <a:ext cx="1467089" cy="377240"/>
            <a:chOff x="0" y="0"/>
            <a:chExt cx="1956119" cy="502987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1956119" cy="502987"/>
            </a:xfrm>
            <a:custGeom>
              <a:avLst/>
              <a:gdLst/>
              <a:ahLst/>
              <a:cxnLst/>
              <a:rect l="l" t="t" r="r" b="b"/>
              <a:pathLst>
                <a:path w="1956119" h="502987">
                  <a:moveTo>
                    <a:pt x="0" y="0"/>
                  </a:moveTo>
                  <a:lnTo>
                    <a:pt x="1956119" y="0"/>
                  </a:lnTo>
                  <a:lnTo>
                    <a:pt x="1956119" y="502987"/>
                  </a:lnTo>
                  <a:lnTo>
                    <a:pt x="0" y="5029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0" y="-38100"/>
              <a:ext cx="1956119" cy="5410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60"/>
                </a:lnSpc>
              </a:pPr>
              <a:r>
                <a:rPr lang="en-US" sz="1800" b="1">
                  <a:solidFill>
                    <a:srgbClr val="030303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Development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7081031" y="9041415"/>
            <a:ext cx="711672" cy="123497"/>
            <a:chOff x="0" y="0"/>
            <a:chExt cx="948896" cy="164663"/>
          </a:xfrm>
        </p:grpSpPr>
        <p:sp>
          <p:nvSpPr>
            <p:cNvPr id="99" name="Freeform 99"/>
            <p:cNvSpPr/>
            <p:nvPr/>
          </p:nvSpPr>
          <p:spPr>
            <a:xfrm>
              <a:off x="0" y="0"/>
              <a:ext cx="948817" cy="164592"/>
            </a:xfrm>
            <a:custGeom>
              <a:avLst/>
              <a:gdLst/>
              <a:ahLst/>
              <a:cxnLst/>
              <a:rect l="l" t="t" r="r" b="b"/>
              <a:pathLst>
                <a:path w="948817" h="164592">
                  <a:moveTo>
                    <a:pt x="948817" y="381"/>
                  </a:moveTo>
                  <a:lnTo>
                    <a:pt x="946531" y="0"/>
                  </a:lnTo>
                  <a:lnTo>
                    <a:pt x="943610" y="0"/>
                  </a:lnTo>
                  <a:lnTo>
                    <a:pt x="943610" y="163703"/>
                  </a:lnTo>
                  <a:lnTo>
                    <a:pt x="938530" y="163703"/>
                  </a:lnTo>
                  <a:lnTo>
                    <a:pt x="943610" y="163703"/>
                  </a:lnTo>
                  <a:lnTo>
                    <a:pt x="943610" y="0"/>
                  </a:lnTo>
                  <a:lnTo>
                    <a:pt x="10287" y="0"/>
                  </a:lnTo>
                  <a:lnTo>
                    <a:pt x="10287" y="163703"/>
                  </a:lnTo>
                  <a:lnTo>
                    <a:pt x="5207" y="163703"/>
                  </a:lnTo>
                  <a:lnTo>
                    <a:pt x="10287" y="163703"/>
                  </a:lnTo>
                  <a:lnTo>
                    <a:pt x="10287" y="0"/>
                  </a:lnTo>
                  <a:lnTo>
                    <a:pt x="2286" y="0"/>
                  </a:lnTo>
                  <a:lnTo>
                    <a:pt x="0" y="381"/>
                  </a:lnTo>
                  <a:lnTo>
                    <a:pt x="0" y="164211"/>
                  </a:lnTo>
                  <a:lnTo>
                    <a:pt x="2286" y="164592"/>
                  </a:lnTo>
                  <a:lnTo>
                    <a:pt x="946531" y="164592"/>
                  </a:lnTo>
                  <a:lnTo>
                    <a:pt x="948817" y="164211"/>
                  </a:lnTo>
                  <a:lnTo>
                    <a:pt x="948817" y="163703"/>
                  </a:lnTo>
                  <a:lnTo>
                    <a:pt x="948817" y="889"/>
                  </a:lnTo>
                  <a:lnTo>
                    <a:pt x="948817" y="381"/>
                  </a:lnTo>
                  <a:close/>
                </a:path>
              </a:pathLst>
            </a:custGeom>
            <a:solidFill>
              <a:srgbClr val="3F8B1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7917205" y="8940807"/>
            <a:ext cx="1260722" cy="377240"/>
            <a:chOff x="0" y="0"/>
            <a:chExt cx="1680963" cy="502987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1680963" cy="502987"/>
            </a:xfrm>
            <a:custGeom>
              <a:avLst/>
              <a:gdLst/>
              <a:ahLst/>
              <a:cxnLst/>
              <a:rect l="l" t="t" r="r" b="b"/>
              <a:pathLst>
                <a:path w="1680963" h="502987">
                  <a:moveTo>
                    <a:pt x="0" y="0"/>
                  </a:moveTo>
                  <a:lnTo>
                    <a:pt x="1680963" y="0"/>
                  </a:lnTo>
                  <a:lnTo>
                    <a:pt x="1680963" y="502987"/>
                  </a:lnTo>
                  <a:lnTo>
                    <a:pt x="0" y="5029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0" y="-38100"/>
              <a:ext cx="1680963" cy="5410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60"/>
                </a:lnSpc>
              </a:pPr>
              <a:r>
                <a:rPr lang="en-US" sz="1800" b="1">
                  <a:solidFill>
                    <a:srgbClr val="030303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Production</a:t>
              </a:r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13926445" y="2607420"/>
            <a:ext cx="3516014" cy="1480218"/>
            <a:chOff x="0" y="0"/>
            <a:chExt cx="4688019" cy="1973624"/>
          </a:xfrm>
        </p:grpSpPr>
        <p:sp>
          <p:nvSpPr>
            <p:cNvPr id="104" name="Freeform 104"/>
            <p:cNvSpPr/>
            <p:nvPr/>
          </p:nvSpPr>
          <p:spPr>
            <a:xfrm>
              <a:off x="0" y="0"/>
              <a:ext cx="4688078" cy="1973580"/>
            </a:xfrm>
            <a:custGeom>
              <a:avLst/>
              <a:gdLst/>
              <a:ahLst/>
              <a:cxnLst/>
              <a:rect l="l" t="t" r="r" b="b"/>
              <a:pathLst>
                <a:path w="4688078" h="1973580">
                  <a:moveTo>
                    <a:pt x="0" y="0"/>
                  </a:moveTo>
                  <a:lnTo>
                    <a:pt x="4688078" y="0"/>
                  </a:lnTo>
                  <a:lnTo>
                    <a:pt x="4688078" y="1973580"/>
                  </a:lnTo>
                  <a:lnTo>
                    <a:pt x="0" y="1973580"/>
                  </a:lnTo>
                  <a:close/>
                </a:path>
              </a:pathLst>
            </a:custGeom>
            <a:solidFill>
              <a:srgbClr val="0085FF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TextBox 105"/>
            <p:cNvSpPr txBox="1"/>
            <p:nvPr/>
          </p:nvSpPr>
          <p:spPr>
            <a:xfrm>
              <a:off x="0" y="-38100"/>
              <a:ext cx="4688019" cy="201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3"/>
                </a:lnSpc>
              </a:pPr>
              <a:r>
                <a:rPr lang="en-US" sz="171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High Performance Non-Volatile Working Memory for Advanced Systems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0491857" y="6282617"/>
            <a:ext cx="838575" cy="360872"/>
            <a:chOff x="0" y="0"/>
            <a:chExt cx="1118100" cy="481163"/>
          </a:xfrm>
        </p:grpSpPr>
        <p:sp>
          <p:nvSpPr>
            <p:cNvPr id="107" name="Freeform 107"/>
            <p:cNvSpPr/>
            <p:nvPr/>
          </p:nvSpPr>
          <p:spPr>
            <a:xfrm>
              <a:off x="0" y="0"/>
              <a:ext cx="1118108" cy="481203"/>
            </a:xfrm>
            <a:custGeom>
              <a:avLst/>
              <a:gdLst/>
              <a:ahLst/>
              <a:cxnLst/>
              <a:rect l="l" t="t" r="r" b="b"/>
              <a:pathLst>
                <a:path w="1118108" h="481203">
                  <a:moveTo>
                    <a:pt x="0" y="125730"/>
                  </a:moveTo>
                  <a:lnTo>
                    <a:pt x="877570" y="125730"/>
                  </a:lnTo>
                  <a:lnTo>
                    <a:pt x="877570" y="0"/>
                  </a:lnTo>
                  <a:lnTo>
                    <a:pt x="1118108" y="240538"/>
                  </a:lnTo>
                  <a:lnTo>
                    <a:pt x="877570" y="481203"/>
                  </a:lnTo>
                  <a:lnTo>
                    <a:pt x="877570" y="355473"/>
                  </a:lnTo>
                  <a:lnTo>
                    <a:pt x="0" y="355473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" name="Group 108"/>
          <p:cNvGrpSpPr/>
          <p:nvPr/>
        </p:nvGrpSpPr>
        <p:grpSpPr>
          <a:xfrm>
            <a:off x="11326210" y="3951410"/>
            <a:ext cx="638411" cy="360872"/>
            <a:chOff x="0" y="0"/>
            <a:chExt cx="851215" cy="481163"/>
          </a:xfrm>
        </p:grpSpPr>
        <p:sp>
          <p:nvSpPr>
            <p:cNvPr id="109" name="Freeform 109"/>
            <p:cNvSpPr/>
            <p:nvPr/>
          </p:nvSpPr>
          <p:spPr>
            <a:xfrm>
              <a:off x="0" y="0"/>
              <a:ext cx="851154" cy="481203"/>
            </a:xfrm>
            <a:custGeom>
              <a:avLst/>
              <a:gdLst/>
              <a:ahLst/>
              <a:cxnLst/>
              <a:rect l="l" t="t" r="r" b="b"/>
              <a:pathLst>
                <a:path w="851154" h="481203">
                  <a:moveTo>
                    <a:pt x="0" y="125730"/>
                  </a:moveTo>
                  <a:lnTo>
                    <a:pt x="610616" y="125730"/>
                  </a:lnTo>
                  <a:lnTo>
                    <a:pt x="610616" y="0"/>
                  </a:lnTo>
                  <a:lnTo>
                    <a:pt x="851154" y="240538"/>
                  </a:lnTo>
                  <a:lnTo>
                    <a:pt x="610616" y="481203"/>
                  </a:lnTo>
                  <a:lnTo>
                    <a:pt x="610616" y="355473"/>
                  </a:lnTo>
                  <a:lnTo>
                    <a:pt x="0" y="355473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" name="Freeform 110"/>
          <p:cNvSpPr/>
          <p:nvPr/>
        </p:nvSpPr>
        <p:spPr>
          <a:xfrm>
            <a:off x="11969159" y="3308596"/>
            <a:ext cx="1654538" cy="1649534"/>
          </a:xfrm>
          <a:custGeom>
            <a:avLst/>
            <a:gdLst/>
            <a:ahLst/>
            <a:cxnLst/>
            <a:rect l="l" t="t" r="r" b="b"/>
            <a:pathLst>
              <a:path w="1654538" h="1649534">
                <a:moveTo>
                  <a:pt x="0" y="0"/>
                </a:moveTo>
                <a:lnTo>
                  <a:pt x="1654538" y="0"/>
                </a:lnTo>
                <a:lnTo>
                  <a:pt x="1654538" y="1649534"/>
                </a:lnTo>
                <a:lnTo>
                  <a:pt x="0" y="16495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1" name="Freeform 111" descr="A black square with white text  AI-generated content may be incorrect."/>
          <p:cNvSpPr/>
          <p:nvPr/>
        </p:nvSpPr>
        <p:spPr>
          <a:xfrm>
            <a:off x="9579002" y="3251960"/>
            <a:ext cx="1671488" cy="1665320"/>
          </a:xfrm>
          <a:custGeom>
            <a:avLst/>
            <a:gdLst/>
            <a:ahLst/>
            <a:cxnLst/>
            <a:rect l="l" t="t" r="r" b="b"/>
            <a:pathLst>
              <a:path w="1671488" h="1665320">
                <a:moveTo>
                  <a:pt x="0" y="0"/>
                </a:moveTo>
                <a:lnTo>
                  <a:pt x="1671488" y="0"/>
                </a:lnTo>
                <a:lnTo>
                  <a:pt x="1671488" y="1665320"/>
                </a:lnTo>
                <a:lnTo>
                  <a:pt x="0" y="16653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2" name="Freeform 112" descr="A close up of a computer chip  AI-generated content may be incorrect."/>
          <p:cNvSpPr/>
          <p:nvPr/>
        </p:nvSpPr>
        <p:spPr>
          <a:xfrm>
            <a:off x="9020585" y="5719927"/>
            <a:ext cx="1470824" cy="1468493"/>
          </a:xfrm>
          <a:custGeom>
            <a:avLst/>
            <a:gdLst/>
            <a:ahLst/>
            <a:cxnLst/>
            <a:rect l="l" t="t" r="r" b="b"/>
            <a:pathLst>
              <a:path w="1470824" h="1468493">
                <a:moveTo>
                  <a:pt x="0" y="0"/>
                </a:moveTo>
                <a:lnTo>
                  <a:pt x="1470824" y="0"/>
                </a:lnTo>
                <a:lnTo>
                  <a:pt x="1470824" y="1468493"/>
                </a:lnTo>
                <a:lnTo>
                  <a:pt x="0" y="1468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3" name="Freeform 113" descr="A close up of a computer chip  AI-generated content may be incorrect."/>
          <p:cNvSpPr/>
          <p:nvPr/>
        </p:nvSpPr>
        <p:spPr>
          <a:xfrm>
            <a:off x="11525845" y="5715986"/>
            <a:ext cx="1449590" cy="1454192"/>
          </a:xfrm>
          <a:custGeom>
            <a:avLst/>
            <a:gdLst/>
            <a:ahLst/>
            <a:cxnLst/>
            <a:rect l="l" t="t" r="r" b="b"/>
            <a:pathLst>
              <a:path w="1449590" h="1454192">
                <a:moveTo>
                  <a:pt x="0" y="0"/>
                </a:moveTo>
                <a:lnTo>
                  <a:pt x="1449590" y="0"/>
                </a:lnTo>
                <a:lnTo>
                  <a:pt x="1449590" y="1454192"/>
                </a:lnTo>
                <a:lnTo>
                  <a:pt x="0" y="145419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5" name="TextBox 22">
            <a:extLst>
              <a:ext uri="{FF2B5EF4-FFF2-40B4-BE49-F238E27FC236}">
                <a16:creationId xmlns:a16="http://schemas.microsoft.com/office/drawing/2014/main" id="{259B26B5-C3C7-2A6E-3CD8-923FF91423B2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1831" y="6727859"/>
            <a:ext cx="18494071" cy="3580502"/>
            <a:chOff x="0" y="-38100"/>
            <a:chExt cx="4816592" cy="957389"/>
          </a:xfrm>
        </p:grpSpPr>
        <p:sp>
          <p:nvSpPr>
            <p:cNvPr id="3" name="Freeform 3"/>
            <p:cNvSpPr/>
            <p:nvPr/>
          </p:nvSpPr>
          <p:spPr>
            <a:xfrm>
              <a:off x="2456" y="50833"/>
              <a:ext cx="4814136" cy="868456"/>
            </a:xfrm>
            <a:custGeom>
              <a:avLst/>
              <a:gdLst/>
              <a:ahLst/>
              <a:cxnLst/>
              <a:rect l="l" t="t" r="r" b="b"/>
              <a:pathLst>
                <a:path w="4816592" h="919289">
                  <a:moveTo>
                    <a:pt x="0" y="0"/>
                  </a:moveTo>
                  <a:lnTo>
                    <a:pt x="4816592" y="0"/>
                  </a:lnTo>
                  <a:lnTo>
                    <a:pt x="4816592" y="919289"/>
                  </a:lnTo>
                  <a:lnTo>
                    <a:pt x="0" y="919289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2" cy="957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208453">
            <a:off x="13062884" y="2974431"/>
            <a:ext cx="822814" cy="389663"/>
            <a:chOff x="0" y="0"/>
            <a:chExt cx="1097085" cy="5195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7026" cy="519557"/>
            </a:xfrm>
            <a:custGeom>
              <a:avLst/>
              <a:gdLst/>
              <a:ahLst/>
              <a:cxnLst/>
              <a:rect l="l" t="t" r="r" b="b"/>
              <a:pathLst>
                <a:path w="1097026" h="519557">
                  <a:moveTo>
                    <a:pt x="0" y="0"/>
                  </a:moveTo>
                  <a:lnTo>
                    <a:pt x="1097026" y="0"/>
                  </a:lnTo>
                  <a:lnTo>
                    <a:pt x="1097026" y="519557"/>
                  </a:lnTo>
                  <a:lnTo>
                    <a:pt x="0" y="519557"/>
                  </a:ln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97085" cy="55765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17mm</a:t>
              </a:r>
            </a:p>
          </p:txBody>
        </p:sp>
      </p:grpSp>
      <p:sp>
        <p:nvSpPr>
          <p:cNvPr id="8" name="AutoShape 8"/>
          <p:cNvSpPr/>
          <p:nvPr/>
        </p:nvSpPr>
        <p:spPr>
          <a:xfrm rot="-5197755">
            <a:off x="12557931" y="3744723"/>
            <a:ext cx="144530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197755">
            <a:off x="14008600" y="2702278"/>
            <a:ext cx="144530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rot="8971351">
            <a:off x="12547316" y="3544239"/>
            <a:ext cx="745491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rot="-2049117">
            <a:off x="13651075" y="2843592"/>
            <a:ext cx="486179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1605753">
            <a:off x="12940650" y="1798799"/>
            <a:ext cx="886193" cy="425427"/>
            <a:chOff x="0" y="0"/>
            <a:chExt cx="1181590" cy="56723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81608" cy="567182"/>
            </a:xfrm>
            <a:custGeom>
              <a:avLst/>
              <a:gdLst/>
              <a:ahLst/>
              <a:cxnLst/>
              <a:rect l="l" t="t" r="r" b="b"/>
              <a:pathLst>
                <a:path w="1181608" h="567182">
                  <a:moveTo>
                    <a:pt x="0" y="0"/>
                  </a:moveTo>
                  <a:lnTo>
                    <a:pt x="1181608" y="0"/>
                  </a:lnTo>
                  <a:lnTo>
                    <a:pt x="1181608" y="567182"/>
                  </a:lnTo>
                  <a:lnTo>
                    <a:pt x="0" y="567182"/>
                  </a:ln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81590" cy="60533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15mm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 rot="-5239311">
            <a:off x="13938328" y="2430250"/>
            <a:ext cx="169756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rot="-5239311">
            <a:off x="12538658" y="1608724"/>
            <a:ext cx="169756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rot="1759712">
            <a:off x="13583549" y="2285081"/>
            <a:ext cx="475413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rot="-9097711">
            <a:off x="12583685" y="1739074"/>
            <a:ext cx="575508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65203" y="7334380"/>
            <a:ext cx="3296943" cy="2109156"/>
          </a:xfrm>
          <a:custGeom>
            <a:avLst/>
            <a:gdLst/>
            <a:ahLst/>
            <a:cxnLst/>
            <a:rect l="l" t="t" r="r" b="b"/>
            <a:pathLst>
              <a:path w="3296943" h="2109156">
                <a:moveTo>
                  <a:pt x="0" y="0"/>
                </a:moveTo>
                <a:lnTo>
                  <a:pt x="3296943" y="0"/>
                </a:lnTo>
                <a:lnTo>
                  <a:pt x="3296943" y="2109156"/>
                </a:lnTo>
                <a:lnTo>
                  <a:pt x="0" y="2109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458535" y="7334380"/>
            <a:ext cx="3296943" cy="2109156"/>
          </a:xfrm>
          <a:custGeom>
            <a:avLst/>
            <a:gdLst/>
            <a:ahLst/>
            <a:cxnLst/>
            <a:rect l="l" t="t" r="r" b="b"/>
            <a:pathLst>
              <a:path w="3296943" h="2109156">
                <a:moveTo>
                  <a:pt x="0" y="0"/>
                </a:moveTo>
                <a:lnTo>
                  <a:pt x="3296943" y="0"/>
                </a:lnTo>
                <a:lnTo>
                  <a:pt x="3296943" y="2109156"/>
                </a:lnTo>
                <a:lnTo>
                  <a:pt x="0" y="2109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7735031" y="7334380"/>
            <a:ext cx="3296943" cy="2109156"/>
          </a:xfrm>
          <a:custGeom>
            <a:avLst/>
            <a:gdLst/>
            <a:ahLst/>
            <a:cxnLst/>
            <a:rect l="l" t="t" r="r" b="b"/>
            <a:pathLst>
              <a:path w="3296943" h="2109156">
                <a:moveTo>
                  <a:pt x="0" y="0"/>
                </a:moveTo>
                <a:lnTo>
                  <a:pt x="3296943" y="0"/>
                </a:lnTo>
                <a:lnTo>
                  <a:pt x="3296943" y="2109156"/>
                </a:lnTo>
                <a:lnTo>
                  <a:pt x="0" y="2109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045200" y="7289294"/>
            <a:ext cx="3296943" cy="2109156"/>
          </a:xfrm>
          <a:custGeom>
            <a:avLst/>
            <a:gdLst/>
            <a:ahLst/>
            <a:cxnLst/>
            <a:rect l="l" t="t" r="r" b="b"/>
            <a:pathLst>
              <a:path w="3296943" h="2109156">
                <a:moveTo>
                  <a:pt x="0" y="0"/>
                </a:moveTo>
                <a:lnTo>
                  <a:pt x="3296943" y="0"/>
                </a:lnTo>
                <a:lnTo>
                  <a:pt x="3296943" y="2109156"/>
                </a:lnTo>
                <a:lnTo>
                  <a:pt x="0" y="2109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799908" y="399340"/>
            <a:ext cx="14554394" cy="837811"/>
            <a:chOff x="-254259" y="0"/>
            <a:chExt cx="19405859" cy="1117081"/>
          </a:xfrm>
        </p:grpSpPr>
        <p:sp>
          <p:nvSpPr>
            <p:cNvPr id="24" name="Freeform 24" descr=" 2"/>
            <p:cNvSpPr/>
            <p:nvPr/>
          </p:nvSpPr>
          <p:spPr>
            <a:xfrm>
              <a:off x="0" y="0"/>
              <a:ext cx="19151600" cy="888492"/>
            </a:xfrm>
            <a:custGeom>
              <a:avLst/>
              <a:gdLst/>
              <a:ahLst/>
              <a:cxnLst/>
              <a:rect l="l" t="t" r="r" b="b"/>
              <a:pathLst>
                <a:path w="19151600" h="888492">
                  <a:moveTo>
                    <a:pt x="0" y="0"/>
                  </a:moveTo>
                  <a:lnTo>
                    <a:pt x="19151600" y="0"/>
                  </a:lnTo>
                  <a:lnTo>
                    <a:pt x="19151600" y="888492"/>
                  </a:lnTo>
                  <a:lnTo>
                    <a:pt x="0" y="8884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-254259" y="76189"/>
              <a:ext cx="19151600" cy="104089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Avalanche Family of Gen3 MRAM Devices 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261636" y="3044992"/>
            <a:ext cx="1790875" cy="461665"/>
            <a:chOff x="0" y="0"/>
            <a:chExt cx="2387833" cy="61555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87854" cy="615569"/>
            </a:xfrm>
            <a:custGeom>
              <a:avLst/>
              <a:gdLst/>
              <a:ahLst/>
              <a:cxnLst/>
              <a:rect l="l" t="t" r="r" b="b"/>
              <a:pathLst>
                <a:path w="2387854" h="615569">
                  <a:moveTo>
                    <a:pt x="0" y="0"/>
                  </a:moveTo>
                  <a:lnTo>
                    <a:pt x="2387854" y="0"/>
                  </a:lnTo>
                  <a:lnTo>
                    <a:pt x="2387854" y="615569"/>
                  </a:lnTo>
                  <a:lnTo>
                    <a:pt x="0" y="615569"/>
                  </a:ln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2387833" cy="66317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64Mb QSPI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858884" y="5498600"/>
            <a:ext cx="2714205" cy="461665"/>
            <a:chOff x="0" y="0"/>
            <a:chExt cx="3618940" cy="61555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618992" cy="615569"/>
            </a:xfrm>
            <a:custGeom>
              <a:avLst/>
              <a:gdLst/>
              <a:ahLst/>
              <a:cxnLst/>
              <a:rect l="l" t="t" r="r" b="b"/>
              <a:pathLst>
                <a:path w="3618992" h="615569">
                  <a:moveTo>
                    <a:pt x="0" y="0"/>
                  </a:moveTo>
                  <a:lnTo>
                    <a:pt x="3618992" y="0"/>
                  </a:lnTo>
                  <a:lnTo>
                    <a:pt x="3618992" y="615569"/>
                  </a:lnTo>
                  <a:lnTo>
                    <a:pt x="0" y="615569"/>
                  </a:ln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3618940" cy="66317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128Mb Dual QSPI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572260" y="7442988"/>
            <a:ext cx="3163045" cy="1742157"/>
            <a:chOff x="0" y="0"/>
            <a:chExt cx="4217393" cy="232287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217416" cy="2322862"/>
            </a:xfrm>
            <a:custGeom>
              <a:avLst/>
              <a:gdLst/>
              <a:ahLst/>
              <a:cxnLst/>
              <a:rect l="l" t="t" r="r" b="b"/>
              <a:pathLst>
                <a:path w="4217416" h="2322862">
                  <a:moveTo>
                    <a:pt x="0" y="0"/>
                  </a:moveTo>
                  <a:lnTo>
                    <a:pt x="4217416" y="0"/>
                  </a:lnTo>
                  <a:lnTo>
                    <a:pt x="4217416" y="2322862"/>
                  </a:lnTo>
                  <a:lnTo>
                    <a:pt x="0" y="2322862"/>
                  </a:lnTo>
                  <a:close/>
                </a:path>
              </a:pathLst>
            </a:custGeom>
            <a:solidFill>
              <a:srgbClr val="0085FF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4217393" cy="238002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359"/>
                </a:lnSpc>
              </a:pPr>
              <a:r>
                <a:rPr lang="en-US" sz="27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-A/-E has higher:</a:t>
              </a:r>
            </a:p>
            <a:p>
              <a:pPr algn="l">
                <a:lnSpc>
                  <a:spcPts val="2879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TID &amp; SEE</a:t>
              </a:r>
            </a:p>
            <a:p>
              <a:pPr algn="l">
                <a:lnSpc>
                  <a:spcPts val="2879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Performance</a:t>
              </a:r>
            </a:p>
            <a:p>
              <a:pPr algn="l">
                <a:lnSpc>
                  <a:spcPts val="2879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An Extended SOA</a:t>
              </a:r>
            </a:p>
          </p:txBody>
        </p:sp>
      </p:grpSp>
      <p:sp>
        <p:nvSpPr>
          <p:cNvPr id="38" name="Freeform 38"/>
          <p:cNvSpPr/>
          <p:nvPr/>
        </p:nvSpPr>
        <p:spPr>
          <a:xfrm>
            <a:off x="1338331" y="1713455"/>
            <a:ext cx="2833718" cy="1921083"/>
          </a:xfrm>
          <a:custGeom>
            <a:avLst/>
            <a:gdLst/>
            <a:ahLst/>
            <a:cxnLst/>
            <a:rect l="l" t="t" r="r" b="b"/>
            <a:pathLst>
              <a:path w="2833718" h="1921083">
                <a:moveTo>
                  <a:pt x="0" y="0"/>
                </a:moveTo>
                <a:lnTo>
                  <a:pt x="2833718" y="0"/>
                </a:lnTo>
                <a:lnTo>
                  <a:pt x="2833718" y="1921083"/>
                </a:lnTo>
                <a:lnTo>
                  <a:pt x="0" y="1921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84" r="-35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4652364" y="1723556"/>
            <a:ext cx="2799339" cy="1894766"/>
          </a:xfrm>
          <a:custGeom>
            <a:avLst/>
            <a:gdLst/>
            <a:ahLst/>
            <a:cxnLst/>
            <a:rect l="l" t="t" r="r" b="b"/>
            <a:pathLst>
              <a:path w="2799339" h="1894766">
                <a:moveTo>
                  <a:pt x="0" y="0"/>
                </a:moveTo>
                <a:lnTo>
                  <a:pt x="2799339" y="0"/>
                </a:lnTo>
                <a:lnTo>
                  <a:pt x="2799339" y="1894766"/>
                </a:lnTo>
                <a:lnTo>
                  <a:pt x="0" y="18947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84" r="-35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7938115" y="1723556"/>
            <a:ext cx="2799339" cy="1894766"/>
          </a:xfrm>
          <a:custGeom>
            <a:avLst/>
            <a:gdLst/>
            <a:ahLst/>
            <a:cxnLst/>
            <a:rect l="l" t="t" r="r" b="b"/>
            <a:pathLst>
              <a:path w="2799339" h="1894766">
                <a:moveTo>
                  <a:pt x="0" y="0"/>
                </a:moveTo>
                <a:lnTo>
                  <a:pt x="2799339" y="0"/>
                </a:lnTo>
                <a:lnTo>
                  <a:pt x="2799339" y="1894766"/>
                </a:lnTo>
                <a:lnTo>
                  <a:pt x="0" y="18947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584" r="-35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223866" y="1723556"/>
            <a:ext cx="2799339" cy="1894766"/>
          </a:xfrm>
          <a:custGeom>
            <a:avLst/>
            <a:gdLst/>
            <a:ahLst/>
            <a:cxnLst/>
            <a:rect l="l" t="t" r="r" b="b"/>
            <a:pathLst>
              <a:path w="2799339" h="1894766">
                <a:moveTo>
                  <a:pt x="0" y="0"/>
                </a:moveTo>
                <a:lnTo>
                  <a:pt x="2799339" y="0"/>
                </a:lnTo>
                <a:lnTo>
                  <a:pt x="2799339" y="1894766"/>
                </a:lnTo>
                <a:lnTo>
                  <a:pt x="0" y="18947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584" r="-35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5" name="Group 45"/>
          <p:cNvGrpSpPr/>
          <p:nvPr/>
        </p:nvGrpSpPr>
        <p:grpSpPr>
          <a:xfrm>
            <a:off x="689749" y="3008028"/>
            <a:ext cx="1024640" cy="369332"/>
            <a:chOff x="0" y="0"/>
            <a:chExt cx="1366187" cy="49244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366139" cy="492506"/>
            </a:xfrm>
            <a:custGeom>
              <a:avLst/>
              <a:gdLst/>
              <a:ahLst/>
              <a:cxnLst/>
              <a:rect l="l" t="t" r="r" b="b"/>
              <a:pathLst>
                <a:path w="1366139" h="492506">
                  <a:moveTo>
                    <a:pt x="0" y="0"/>
                  </a:moveTo>
                  <a:lnTo>
                    <a:pt x="1366139" y="0"/>
                  </a:lnTo>
                  <a:lnTo>
                    <a:pt x="1366139" y="492506"/>
                  </a:lnTo>
                  <a:lnTo>
                    <a:pt x="0" y="492506"/>
                  </a:ln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1366187" cy="53054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~1.5mm</a:t>
              </a:r>
            </a:p>
          </p:txBody>
        </p:sp>
      </p:grpSp>
      <p:sp>
        <p:nvSpPr>
          <p:cNvPr id="48" name="AutoShape 48"/>
          <p:cNvSpPr/>
          <p:nvPr/>
        </p:nvSpPr>
        <p:spPr>
          <a:xfrm rot="5193959">
            <a:off x="1095687" y="2406600"/>
            <a:ext cx="212024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" name="AutoShape 49"/>
          <p:cNvSpPr/>
          <p:nvPr/>
        </p:nvSpPr>
        <p:spPr>
          <a:xfrm rot="-5303753">
            <a:off x="974859" y="2843738"/>
            <a:ext cx="453681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" name="AutoShape 50"/>
          <p:cNvSpPr/>
          <p:nvPr/>
        </p:nvSpPr>
        <p:spPr>
          <a:xfrm rot="-252580">
            <a:off x="1069096" y="2506072"/>
            <a:ext cx="243439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1" name="AutoShape 51"/>
          <p:cNvSpPr/>
          <p:nvPr/>
        </p:nvSpPr>
        <p:spPr>
          <a:xfrm rot="-252580">
            <a:off x="1088143" y="2618880"/>
            <a:ext cx="243439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2" name="Group 52"/>
          <p:cNvGrpSpPr/>
          <p:nvPr/>
        </p:nvGrpSpPr>
        <p:grpSpPr>
          <a:xfrm rot="1605753">
            <a:off x="13113971" y="4347452"/>
            <a:ext cx="825867" cy="369332"/>
            <a:chOff x="0" y="0"/>
            <a:chExt cx="1101156" cy="49244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101217" cy="492506"/>
            </a:xfrm>
            <a:custGeom>
              <a:avLst/>
              <a:gdLst/>
              <a:ahLst/>
              <a:cxnLst/>
              <a:rect l="l" t="t" r="r" b="b"/>
              <a:pathLst>
                <a:path w="1101217" h="492506">
                  <a:moveTo>
                    <a:pt x="0" y="0"/>
                  </a:moveTo>
                  <a:lnTo>
                    <a:pt x="1101217" y="0"/>
                  </a:lnTo>
                  <a:lnTo>
                    <a:pt x="1101217" y="492506"/>
                  </a:lnTo>
                  <a:lnTo>
                    <a:pt x="0" y="492506"/>
                  </a:ln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1101156" cy="53054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20mm</a:t>
              </a:r>
            </a:p>
          </p:txBody>
        </p:sp>
      </p:grpSp>
      <p:sp>
        <p:nvSpPr>
          <p:cNvPr id="55" name="AutoShape 55"/>
          <p:cNvSpPr/>
          <p:nvPr/>
        </p:nvSpPr>
        <p:spPr>
          <a:xfrm rot="-5205996">
            <a:off x="14210359" y="4948468"/>
            <a:ext cx="168873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6" name="AutoShape 56"/>
          <p:cNvSpPr/>
          <p:nvPr/>
        </p:nvSpPr>
        <p:spPr>
          <a:xfrm rot="-5205996">
            <a:off x="12529574" y="4131625"/>
            <a:ext cx="168873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7" name="AutoShape 57"/>
          <p:cNvSpPr/>
          <p:nvPr/>
        </p:nvSpPr>
        <p:spPr>
          <a:xfrm rot="1715186">
            <a:off x="13768874" y="4823965"/>
            <a:ext cx="566819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" name="AutoShape 58"/>
          <p:cNvSpPr/>
          <p:nvPr/>
        </p:nvSpPr>
        <p:spPr>
          <a:xfrm rot="-9354445">
            <a:off x="12578647" y="4261232"/>
            <a:ext cx="666112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9" name="Group 59"/>
          <p:cNvGrpSpPr/>
          <p:nvPr/>
        </p:nvGrpSpPr>
        <p:grpSpPr>
          <a:xfrm rot="-2208453">
            <a:off x="13223837" y="5602576"/>
            <a:ext cx="825867" cy="369332"/>
            <a:chOff x="0" y="0"/>
            <a:chExt cx="1101156" cy="492443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101217" cy="492506"/>
            </a:xfrm>
            <a:custGeom>
              <a:avLst/>
              <a:gdLst/>
              <a:ahLst/>
              <a:cxnLst/>
              <a:rect l="l" t="t" r="r" b="b"/>
              <a:pathLst>
                <a:path w="1101217" h="492506">
                  <a:moveTo>
                    <a:pt x="0" y="0"/>
                  </a:moveTo>
                  <a:lnTo>
                    <a:pt x="1101217" y="0"/>
                  </a:lnTo>
                  <a:lnTo>
                    <a:pt x="1101217" y="492506"/>
                  </a:lnTo>
                  <a:lnTo>
                    <a:pt x="0" y="492506"/>
                  </a:ln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1101156" cy="53054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20mm</a:t>
              </a:r>
            </a:p>
          </p:txBody>
        </p:sp>
      </p:grpSp>
      <p:sp>
        <p:nvSpPr>
          <p:cNvPr id="62" name="AutoShape 62"/>
          <p:cNvSpPr/>
          <p:nvPr/>
        </p:nvSpPr>
        <p:spPr>
          <a:xfrm rot="-5205996">
            <a:off x="12607652" y="6457334"/>
            <a:ext cx="168873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 rot="-5205996">
            <a:off x="14231046" y="5243252"/>
            <a:ext cx="168873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4"/>
          <p:cNvSpPr/>
          <p:nvPr/>
        </p:nvSpPr>
        <p:spPr>
          <a:xfrm rot="8908071">
            <a:off x="12594044" y="6223870"/>
            <a:ext cx="844888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" name="AutoShape 65"/>
          <p:cNvSpPr/>
          <p:nvPr/>
        </p:nvSpPr>
        <p:spPr>
          <a:xfrm rot="-2211191">
            <a:off x="13835717" y="5416114"/>
            <a:ext cx="545117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>
            <a:off x="1122734" y="4252902"/>
            <a:ext cx="3258740" cy="2084716"/>
          </a:xfrm>
          <a:custGeom>
            <a:avLst/>
            <a:gdLst/>
            <a:ahLst/>
            <a:cxnLst/>
            <a:rect l="l" t="t" r="r" b="b"/>
            <a:pathLst>
              <a:path w="3258740" h="2084716">
                <a:moveTo>
                  <a:pt x="0" y="0"/>
                </a:moveTo>
                <a:lnTo>
                  <a:pt x="3258740" y="0"/>
                </a:lnTo>
                <a:lnTo>
                  <a:pt x="3258740" y="2084716"/>
                </a:lnTo>
                <a:lnTo>
                  <a:pt x="0" y="2084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67"/>
          <p:cNvSpPr/>
          <p:nvPr/>
        </p:nvSpPr>
        <p:spPr>
          <a:xfrm>
            <a:off x="4419676" y="4255645"/>
            <a:ext cx="3253254" cy="2079230"/>
          </a:xfrm>
          <a:custGeom>
            <a:avLst/>
            <a:gdLst/>
            <a:ahLst/>
            <a:cxnLst/>
            <a:rect l="l" t="t" r="r" b="b"/>
            <a:pathLst>
              <a:path w="3253254" h="2079230">
                <a:moveTo>
                  <a:pt x="0" y="0"/>
                </a:moveTo>
                <a:lnTo>
                  <a:pt x="3253254" y="0"/>
                </a:lnTo>
                <a:lnTo>
                  <a:pt x="3253254" y="2079230"/>
                </a:lnTo>
                <a:lnTo>
                  <a:pt x="0" y="20792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>
            <a:off x="7711132" y="4255645"/>
            <a:ext cx="3253254" cy="2079230"/>
          </a:xfrm>
          <a:custGeom>
            <a:avLst/>
            <a:gdLst/>
            <a:ahLst/>
            <a:cxnLst/>
            <a:rect l="l" t="t" r="r" b="b"/>
            <a:pathLst>
              <a:path w="3253254" h="2079230">
                <a:moveTo>
                  <a:pt x="0" y="0"/>
                </a:moveTo>
                <a:lnTo>
                  <a:pt x="3253254" y="0"/>
                </a:lnTo>
                <a:lnTo>
                  <a:pt x="3253254" y="2079230"/>
                </a:lnTo>
                <a:lnTo>
                  <a:pt x="0" y="2079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69"/>
          <p:cNvSpPr/>
          <p:nvPr/>
        </p:nvSpPr>
        <p:spPr>
          <a:xfrm>
            <a:off x="11002589" y="4255645"/>
            <a:ext cx="3253254" cy="2079230"/>
          </a:xfrm>
          <a:custGeom>
            <a:avLst/>
            <a:gdLst/>
            <a:ahLst/>
            <a:cxnLst/>
            <a:rect l="l" t="t" r="r" b="b"/>
            <a:pathLst>
              <a:path w="3253254" h="2079230">
                <a:moveTo>
                  <a:pt x="0" y="0"/>
                </a:moveTo>
                <a:lnTo>
                  <a:pt x="3253254" y="0"/>
                </a:lnTo>
                <a:lnTo>
                  <a:pt x="3253254" y="2079230"/>
                </a:lnTo>
                <a:lnTo>
                  <a:pt x="0" y="20792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Freeform 73"/>
          <p:cNvSpPr/>
          <p:nvPr/>
        </p:nvSpPr>
        <p:spPr>
          <a:xfrm>
            <a:off x="15548773" y="2329291"/>
            <a:ext cx="1359481" cy="869668"/>
          </a:xfrm>
          <a:custGeom>
            <a:avLst/>
            <a:gdLst/>
            <a:ahLst/>
            <a:cxnLst/>
            <a:rect l="l" t="t" r="r" b="b"/>
            <a:pathLst>
              <a:path w="1359481" h="869668">
                <a:moveTo>
                  <a:pt x="0" y="0"/>
                </a:moveTo>
                <a:lnTo>
                  <a:pt x="1359481" y="0"/>
                </a:lnTo>
                <a:lnTo>
                  <a:pt x="1359481" y="869668"/>
                </a:lnTo>
                <a:lnTo>
                  <a:pt x="0" y="8696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Freeform 74"/>
          <p:cNvSpPr/>
          <p:nvPr/>
        </p:nvSpPr>
        <p:spPr>
          <a:xfrm>
            <a:off x="15548773" y="4741165"/>
            <a:ext cx="1359483" cy="869669"/>
          </a:xfrm>
          <a:custGeom>
            <a:avLst/>
            <a:gdLst/>
            <a:ahLst/>
            <a:cxnLst/>
            <a:rect l="l" t="t" r="r" b="b"/>
            <a:pathLst>
              <a:path w="1359483" h="869669">
                <a:moveTo>
                  <a:pt x="0" y="0"/>
                </a:moveTo>
                <a:lnTo>
                  <a:pt x="1359483" y="0"/>
                </a:lnTo>
                <a:lnTo>
                  <a:pt x="1359483" y="869669"/>
                </a:lnTo>
                <a:lnTo>
                  <a:pt x="0" y="869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AutoShape 78"/>
          <p:cNvSpPr/>
          <p:nvPr/>
        </p:nvSpPr>
        <p:spPr>
          <a:xfrm flipV="1">
            <a:off x="14372650" y="7922362"/>
            <a:ext cx="9525" cy="168604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9" name="AutoShape 79"/>
          <p:cNvSpPr/>
          <p:nvPr/>
        </p:nvSpPr>
        <p:spPr>
          <a:xfrm flipV="1">
            <a:off x="12691864" y="7083703"/>
            <a:ext cx="9525" cy="168604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80"/>
          <p:cNvSpPr/>
          <p:nvPr/>
        </p:nvSpPr>
        <p:spPr>
          <a:xfrm>
            <a:off x="13886040" y="7746554"/>
            <a:ext cx="497722" cy="289355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" name="AutoShape 81"/>
          <p:cNvSpPr/>
          <p:nvPr/>
        </p:nvSpPr>
        <p:spPr>
          <a:xfrm flipH="1" flipV="1">
            <a:off x="12690277" y="7161655"/>
            <a:ext cx="608085" cy="271915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2" name="Group 82"/>
          <p:cNvGrpSpPr/>
          <p:nvPr/>
        </p:nvGrpSpPr>
        <p:grpSpPr>
          <a:xfrm rot="-2208453">
            <a:off x="13293951" y="8738591"/>
            <a:ext cx="825867" cy="369332"/>
            <a:chOff x="0" y="0"/>
            <a:chExt cx="1101156" cy="492443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1101217" cy="492506"/>
            </a:xfrm>
            <a:custGeom>
              <a:avLst/>
              <a:gdLst/>
              <a:ahLst/>
              <a:cxnLst/>
              <a:rect l="l" t="t" r="r" b="b"/>
              <a:pathLst>
                <a:path w="1101217" h="492506">
                  <a:moveTo>
                    <a:pt x="0" y="0"/>
                  </a:moveTo>
                  <a:lnTo>
                    <a:pt x="1101217" y="0"/>
                  </a:lnTo>
                  <a:lnTo>
                    <a:pt x="1101217" y="492506"/>
                  </a:lnTo>
                  <a:lnTo>
                    <a:pt x="0" y="492506"/>
                  </a:lnTo>
                  <a:close/>
                </a:path>
              </a:pathLst>
            </a:custGeom>
            <a:noFill/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0" y="-38100"/>
              <a:ext cx="1101156" cy="53054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20mm</a:t>
              </a:r>
            </a:p>
          </p:txBody>
        </p:sp>
      </p:grpSp>
      <p:sp>
        <p:nvSpPr>
          <p:cNvPr id="85" name="AutoShape 85"/>
          <p:cNvSpPr/>
          <p:nvPr/>
        </p:nvSpPr>
        <p:spPr>
          <a:xfrm flipV="1">
            <a:off x="12757440" y="9749168"/>
            <a:ext cx="9525" cy="168604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6" name="AutoShape 86"/>
          <p:cNvSpPr/>
          <p:nvPr/>
        </p:nvSpPr>
        <p:spPr>
          <a:xfrm flipV="1">
            <a:off x="14380833" y="8299728"/>
            <a:ext cx="9525" cy="168604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7" name="AutoShape 87"/>
          <p:cNvSpPr/>
          <p:nvPr/>
        </p:nvSpPr>
        <p:spPr>
          <a:xfrm flipH="1">
            <a:off x="12760390" y="9404430"/>
            <a:ext cx="622228" cy="413054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" name="AutoShape 88"/>
          <p:cNvSpPr/>
          <p:nvPr/>
        </p:nvSpPr>
        <p:spPr>
          <a:xfrm flipV="1">
            <a:off x="13960294" y="8407097"/>
            <a:ext cx="436190" cy="313267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9" name="Group 89"/>
          <p:cNvGrpSpPr/>
          <p:nvPr/>
        </p:nvGrpSpPr>
        <p:grpSpPr>
          <a:xfrm rot="-1766652">
            <a:off x="15371580" y="2133219"/>
            <a:ext cx="991086" cy="369332"/>
            <a:chOff x="0" y="0"/>
            <a:chExt cx="1321448" cy="492443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1321435" cy="492506"/>
            </a:xfrm>
            <a:custGeom>
              <a:avLst/>
              <a:gdLst/>
              <a:ahLst/>
              <a:cxnLst/>
              <a:rect l="l" t="t" r="r" b="b"/>
              <a:pathLst>
                <a:path w="1321435" h="492506">
                  <a:moveTo>
                    <a:pt x="0" y="0"/>
                  </a:moveTo>
                  <a:lnTo>
                    <a:pt x="1321435" y="0"/>
                  </a:lnTo>
                  <a:lnTo>
                    <a:pt x="1321435" y="492506"/>
                  </a:lnTo>
                  <a:lnTo>
                    <a:pt x="0" y="492506"/>
                  </a:ln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0" y="-38100"/>
              <a:ext cx="1321448" cy="53054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10mm</a:t>
              </a:r>
            </a:p>
          </p:txBody>
        </p:sp>
      </p:grpSp>
      <p:sp>
        <p:nvSpPr>
          <p:cNvPr id="92" name="AutoShape 92"/>
          <p:cNvSpPr/>
          <p:nvPr/>
        </p:nvSpPr>
        <p:spPr>
          <a:xfrm rot="-5714982">
            <a:off x="16234346" y="2273299"/>
            <a:ext cx="116813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3" name="AutoShape 93"/>
          <p:cNvSpPr/>
          <p:nvPr/>
        </p:nvSpPr>
        <p:spPr>
          <a:xfrm rot="9148607">
            <a:off x="15496653" y="2442606"/>
            <a:ext cx="849966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AutoShape 94"/>
          <p:cNvSpPr/>
          <p:nvPr/>
        </p:nvSpPr>
        <p:spPr>
          <a:xfrm rot="-5821644">
            <a:off x="15477124" y="2630900"/>
            <a:ext cx="144461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5" name="AutoShape 95"/>
          <p:cNvSpPr/>
          <p:nvPr/>
        </p:nvSpPr>
        <p:spPr>
          <a:xfrm rot="-5042092">
            <a:off x="16862428" y="2591893"/>
            <a:ext cx="91654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6" name="Group 96"/>
          <p:cNvGrpSpPr/>
          <p:nvPr/>
        </p:nvGrpSpPr>
        <p:grpSpPr>
          <a:xfrm rot="1699601">
            <a:off x="16182068" y="2106265"/>
            <a:ext cx="991086" cy="369332"/>
            <a:chOff x="0" y="0"/>
            <a:chExt cx="1321448" cy="492443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1321435" cy="492506"/>
            </a:xfrm>
            <a:custGeom>
              <a:avLst/>
              <a:gdLst/>
              <a:ahLst/>
              <a:cxnLst/>
              <a:rect l="l" t="t" r="r" b="b"/>
              <a:pathLst>
                <a:path w="1321435" h="492506">
                  <a:moveTo>
                    <a:pt x="0" y="0"/>
                  </a:moveTo>
                  <a:lnTo>
                    <a:pt x="1321435" y="0"/>
                  </a:lnTo>
                  <a:lnTo>
                    <a:pt x="1321435" y="492506"/>
                  </a:lnTo>
                  <a:lnTo>
                    <a:pt x="0" y="492506"/>
                  </a:ln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0" y="-38100"/>
              <a:ext cx="1321448" cy="53054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10mm</a:t>
              </a:r>
            </a:p>
          </p:txBody>
        </p:sp>
      </p:grpSp>
      <p:sp>
        <p:nvSpPr>
          <p:cNvPr id="99" name="AutoShape 99"/>
          <p:cNvSpPr/>
          <p:nvPr/>
        </p:nvSpPr>
        <p:spPr>
          <a:xfrm rot="1739324">
            <a:off x="16250667" y="2416650"/>
            <a:ext cx="703338" cy="0"/>
          </a:xfrm>
          <a:prstGeom prst="line">
            <a:avLst/>
          </a:prstGeom>
          <a:ln w="9525" cap="rnd">
            <a:solidFill>
              <a:srgbClr val="4F81BD"/>
            </a:solidFill>
            <a:prstDash val="solid"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48BFF12-0703-C010-F9AE-067E058DA975}"/>
              </a:ext>
            </a:extLst>
          </p:cNvPr>
          <p:cNvSpPr txBox="1"/>
          <p:nvPr/>
        </p:nvSpPr>
        <p:spPr>
          <a:xfrm>
            <a:off x="780858" y="1205244"/>
            <a:ext cx="4953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MRAMs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73E3554-E645-5DAA-C8E8-FBB966887374}"/>
              </a:ext>
            </a:extLst>
          </p:cNvPr>
          <p:cNvSpPr txBox="1"/>
          <p:nvPr/>
        </p:nvSpPr>
        <p:spPr>
          <a:xfrm>
            <a:off x="804402" y="3706594"/>
            <a:ext cx="4953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QSPI MRAMs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9A793C7-F06F-3899-78AC-FA0C7289C0E6}"/>
              </a:ext>
            </a:extLst>
          </p:cNvPr>
          <p:cNvSpPr txBox="1"/>
          <p:nvPr/>
        </p:nvSpPr>
        <p:spPr>
          <a:xfrm>
            <a:off x="785022" y="6498928"/>
            <a:ext cx="5887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QSPI “-A/-E” MRAMs</a:t>
            </a:r>
          </a:p>
        </p:txBody>
      </p:sp>
      <p:grpSp>
        <p:nvGrpSpPr>
          <p:cNvPr id="105" name="Group 82">
            <a:extLst>
              <a:ext uri="{FF2B5EF4-FFF2-40B4-BE49-F238E27FC236}">
                <a16:creationId xmlns:a16="http://schemas.microsoft.com/office/drawing/2014/main" id="{9C708325-F70D-5247-87B0-4791492CF7BD}"/>
              </a:ext>
            </a:extLst>
          </p:cNvPr>
          <p:cNvGrpSpPr/>
          <p:nvPr/>
        </p:nvGrpSpPr>
        <p:grpSpPr>
          <a:xfrm rot="1839413">
            <a:off x="13252192" y="7407078"/>
            <a:ext cx="825867" cy="369332"/>
            <a:chOff x="0" y="0"/>
            <a:chExt cx="1101156" cy="492443"/>
          </a:xfrm>
        </p:grpSpPr>
        <p:sp>
          <p:nvSpPr>
            <p:cNvPr id="106" name="Freeform 83">
              <a:extLst>
                <a:ext uri="{FF2B5EF4-FFF2-40B4-BE49-F238E27FC236}">
                  <a16:creationId xmlns:a16="http://schemas.microsoft.com/office/drawing/2014/main" id="{6BB4816F-3EC1-089C-1D76-030D43D649A6}"/>
                </a:ext>
              </a:extLst>
            </p:cNvPr>
            <p:cNvSpPr/>
            <p:nvPr/>
          </p:nvSpPr>
          <p:spPr>
            <a:xfrm>
              <a:off x="0" y="0"/>
              <a:ext cx="1101217" cy="492506"/>
            </a:xfrm>
            <a:custGeom>
              <a:avLst/>
              <a:gdLst/>
              <a:ahLst/>
              <a:cxnLst/>
              <a:rect l="l" t="t" r="r" b="b"/>
              <a:pathLst>
                <a:path w="1101217" h="492506">
                  <a:moveTo>
                    <a:pt x="0" y="0"/>
                  </a:moveTo>
                  <a:lnTo>
                    <a:pt x="1101217" y="0"/>
                  </a:lnTo>
                  <a:lnTo>
                    <a:pt x="1101217" y="492506"/>
                  </a:lnTo>
                  <a:lnTo>
                    <a:pt x="0" y="492506"/>
                  </a:lnTo>
                  <a:close/>
                </a:path>
              </a:pathLst>
            </a:custGeom>
            <a:noFill/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TextBox 84">
              <a:extLst>
                <a:ext uri="{FF2B5EF4-FFF2-40B4-BE49-F238E27FC236}">
                  <a16:creationId xmlns:a16="http://schemas.microsoft.com/office/drawing/2014/main" id="{C2992399-0C08-046C-BEBA-18CC7A9F49AD}"/>
                </a:ext>
              </a:extLst>
            </p:cNvPr>
            <p:cNvSpPr txBox="1"/>
            <p:nvPr/>
          </p:nvSpPr>
          <p:spPr>
            <a:xfrm>
              <a:off x="0" y="-38100"/>
              <a:ext cx="1101156" cy="53054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20mm</a:t>
              </a:r>
            </a:p>
          </p:txBody>
        </p:sp>
      </p:grpSp>
      <p:sp>
        <p:nvSpPr>
          <p:cNvPr id="109" name="TextBox 22">
            <a:extLst>
              <a:ext uri="{FF2B5EF4-FFF2-40B4-BE49-F238E27FC236}">
                <a16:creationId xmlns:a16="http://schemas.microsoft.com/office/drawing/2014/main" id="{B7364A28-3D34-084D-705A-2EC35AFEDEF1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0" y="429809"/>
            <a:ext cx="15070305" cy="843376"/>
            <a:chOff x="0" y="0"/>
            <a:chExt cx="20093740" cy="1124501"/>
          </a:xfrm>
        </p:grpSpPr>
        <p:sp>
          <p:nvSpPr>
            <p:cNvPr id="3" name="Freeform 3" descr=" 2"/>
            <p:cNvSpPr/>
            <p:nvPr/>
          </p:nvSpPr>
          <p:spPr>
            <a:xfrm>
              <a:off x="0" y="0"/>
              <a:ext cx="20093739" cy="888492"/>
            </a:xfrm>
            <a:custGeom>
              <a:avLst/>
              <a:gdLst/>
              <a:ahLst/>
              <a:cxnLst/>
              <a:rect l="l" t="t" r="r" b="b"/>
              <a:pathLst>
                <a:path w="20093739" h="888492">
                  <a:moveTo>
                    <a:pt x="0" y="0"/>
                  </a:moveTo>
                  <a:lnTo>
                    <a:pt x="20093739" y="0"/>
                  </a:lnTo>
                  <a:lnTo>
                    <a:pt x="20093739" y="888492"/>
                  </a:lnTo>
                  <a:lnTo>
                    <a:pt x="0" y="8884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3609"/>
              <a:ext cx="20093740" cy="104089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With Volume Comes Reliability (as of April 2025)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28164" y="7800156"/>
            <a:ext cx="3214115" cy="2081013"/>
            <a:chOff x="0" y="0"/>
            <a:chExt cx="4285487" cy="2774684"/>
          </a:xfrm>
        </p:grpSpPr>
        <p:sp>
          <p:nvSpPr>
            <p:cNvPr id="6" name="Freeform 6"/>
            <p:cNvSpPr/>
            <p:nvPr/>
          </p:nvSpPr>
          <p:spPr>
            <a:xfrm rot="160581">
              <a:off x="57288" y="184277"/>
              <a:ext cx="2955072" cy="2522791"/>
            </a:xfrm>
            <a:custGeom>
              <a:avLst/>
              <a:gdLst/>
              <a:ahLst/>
              <a:cxnLst/>
              <a:rect l="l" t="t" r="r" b="b"/>
              <a:pathLst>
                <a:path w="2955072" h="2522791">
                  <a:moveTo>
                    <a:pt x="0" y="0"/>
                  </a:moveTo>
                  <a:lnTo>
                    <a:pt x="2955072" y="0"/>
                  </a:lnTo>
                  <a:lnTo>
                    <a:pt x="2955072" y="2522791"/>
                  </a:lnTo>
                  <a:lnTo>
                    <a:pt x="0" y="2522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30" r="-43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992307">
              <a:off x="667388" y="612808"/>
              <a:ext cx="1772712" cy="437522"/>
            </a:xfrm>
            <a:custGeom>
              <a:avLst/>
              <a:gdLst/>
              <a:ahLst/>
              <a:cxnLst/>
              <a:rect l="l" t="t" r="r" b="b"/>
              <a:pathLst>
                <a:path w="1772712" h="437522">
                  <a:moveTo>
                    <a:pt x="0" y="0"/>
                  </a:moveTo>
                  <a:lnTo>
                    <a:pt x="1772712" y="0"/>
                  </a:lnTo>
                  <a:lnTo>
                    <a:pt x="1772712" y="437523"/>
                  </a:lnTo>
                  <a:lnTo>
                    <a:pt x="0" y="437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403" r="-1640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212219">
              <a:off x="1714127" y="74897"/>
              <a:ext cx="2500932" cy="2360370"/>
            </a:xfrm>
            <a:custGeom>
              <a:avLst/>
              <a:gdLst/>
              <a:ahLst/>
              <a:cxnLst/>
              <a:rect l="l" t="t" r="r" b="b"/>
              <a:pathLst>
                <a:path w="2500932" h="2360370">
                  <a:moveTo>
                    <a:pt x="0" y="0"/>
                  </a:moveTo>
                  <a:lnTo>
                    <a:pt x="2500932" y="0"/>
                  </a:lnTo>
                  <a:lnTo>
                    <a:pt x="2500932" y="2360370"/>
                  </a:lnTo>
                  <a:lnTo>
                    <a:pt x="0" y="2360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369" r="-33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861750" y="6505143"/>
            <a:ext cx="2447509" cy="439141"/>
            <a:chOff x="0" y="0"/>
            <a:chExt cx="3263345" cy="5855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63345" cy="585521"/>
            </a:xfrm>
            <a:custGeom>
              <a:avLst/>
              <a:gdLst/>
              <a:ahLst/>
              <a:cxnLst/>
              <a:rect l="l" t="t" r="r" b="b"/>
              <a:pathLst>
                <a:path w="3263345" h="585521">
                  <a:moveTo>
                    <a:pt x="0" y="0"/>
                  </a:moveTo>
                  <a:lnTo>
                    <a:pt x="3263345" y="0"/>
                  </a:lnTo>
                  <a:lnTo>
                    <a:pt x="3263345" y="585521"/>
                  </a:lnTo>
                  <a:lnTo>
                    <a:pt x="0" y="5855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14300"/>
              <a:ext cx="3263345" cy="6998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571"/>
                </a:lnSpc>
              </a:pPr>
              <a:r>
                <a:rPr lang="en-US" sz="2399" spc="-11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Industrial Devices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62816" y="6539253"/>
            <a:ext cx="4009373" cy="439141"/>
            <a:chOff x="0" y="0"/>
            <a:chExt cx="5345831" cy="5855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45831" cy="585521"/>
            </a:xfrm>
            <a:custGeom>
              <a:avLst/>
              <a:gdLst/>
              <a:ahLst/>
              <a:cxnLst/>
              <a:rect l="l" t="t" r="r" b="b"/>
              <a:pathLst>
                <a:path w="5345831" h="585521">
                  <a:moveTo>
                    <a:pt x="0" y="0"/>
                  </a:moveTo>
                  <a:lnTo>
                    <a:pt x="5345831" y="0"/>
                  </a:lnTo>
                  <a:lnTo>
                    <a:pt x="5345831" y="585521"/>
                  </a:lnTo>
                  <a:lnTo>
                    <a:pt x="0" y="5855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5345831" cy="6998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571"/>
                </a:lnSpc>
              </a:pPr>
              <a:r>
                <a:rPr lang="en-US" sz="2399" b="1" spc="-115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1,537,743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528545" y="7304256"/>
            <a:ext cx="2780714" cy="439141"/>
            <a:chOff x="0" y="0"/>
            <a:chExt cx="3707619" cy="58552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07619" cy="585521"/>
            </a:xfrm>
            <a:custGeom>
              <a:avLst/>
              <a:gdLst/>
              <a:ahLst/>
              <a:cxnLst/>
              <a:rect l="l" t="t" r="r" b="b"/>
              <a:pathLst>
                <a:path w="3707619" h="585521">
                  <a:moveTo>
                    <a:pt x="0" y="0"/>
                  </a:moveTo>
                  <a:lnTo>
                    <a:pt x="3707619" y="0"/>
                  </a:lnTo>
                  <a:lnTo>
                    <a:pt x="3707619" y="585521"/>
                  </a:lnTo>
                  <a:lnTo>
                    <a:pt x="0" y="5855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14300"/>
              <a:ext cx="3707619" cy="6998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571"/>
                </a:lnSpc>
              </a:pPr>
              <a:r>
                <a:rPr lang="en-US" sz="2399" spc="-11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IIndustrial Terabits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587415" y="7308566"/>
            <a:ext cx="3684774" cy="439141"/>
            <a:chOff x="0" y="0"/>
            <a:chExt cx="4913032" cy="58552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913032" cy="585521"/>
            </a:xfrm>
            <a:custGeom>
              <a:avLst/>
              <a:gdLst/>
              <a:ahLst/>
              <a:cxnLst/>
              <a:rect l="l" t="t" r="r" b="b"/>
              <a:pathLst>
                <a:path w="4913032" h="585521">
                  <a:moveTo>
                    <a:pt x="0" y="0"/>
                  </a:moveTo>
                  <a:lnTo>
                    <a:pt x="4913032" y="0"/>
                  </a:lnTo>
                  <a:lnTo>
                    <a:pt x="4913032" y="585521"/>
                  </a:lnTo>
                  <a:lnTo>
                    <a:pt x="0" y="5855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14300"/>
              <a:ext cx="4913032" cy="6998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571"/>
                </a:lnSpc>
              </a:pPr>
              <a:r>
                <a:rPr lang="en-US" sz="2399" b="1" spc="-115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15.225 Tbits 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0" y="5574368"/>
            <a:ext cx="7625820" cy="773550"/>
            <a:chOff x="0" y="0"/>
            <a:chExt cx="10167760" cy="1031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167691" cy="1031367"/>
            </a:xfrm>
            <a:custGeom>
              <a:avLst/>
              <a:gdLst/>
              <a:ahLst/>
              <a:cxnLst/>
              <a:rect l="l" t="t" r="r" b="b"/>
              <a:pathLst>
                <a:path w="10167691" h="1031367">
                  <a:moveTo>
                    <a:pt x="0" y="0"/>
                  </a:moveTo>
                  <a:lnTo>
                    <a:pt x="10167691" y="0"/>
                  </a:lnTo>
                  <a:lnTo>
                    <a:pt x="10167691" y="1031367"/>
                  </a:lnTo>
                  <a:lnTo>
                    <a:pt x="0" y="1031367"/>
                  </a:lnTo>
                  <a:close/>
                </a:path>
              </a:pathLst>
            </a:custGeom>
            <a:gradFill rotWithShape="1">
              <a:gsLst>
                <a:gs pos="0">
                  <a:srgbClr val="0173DB">
                    <a:alpha val="100000"/>
                  </a:srgbClr>
                </a:gs>
                <a:gs pos="100000">
                  <a:srgbClr val="00329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33350"/>
              <a:ext cx="10167760" cy="1164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4318"/>
                </a:lnSpc>
              </a:pPr>
              <a:r>
                <a:rPr lang="en-US" sz="29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Industrial    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850881" y="6505143"/>
            <a:ext cx="3227478" cy="439141"/>
            <a:chOff x="0" y="0"/>
            <a:chExt cx="4303304" cy="58552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303304" cy="585521"/>
            </a:xfrm>
            <a:custGeom>
              <a:avLst/>
              <a:gdLst/>
              <a:ahLst/>
              <a:cxnLst/>
              <a:rect l="l" t="t" r="r" b="b"/>
              <a:pathLst>
                <a:path w="4303304" h="585521">
                  <a:moveTo>
                    <a:pt x="0" y="0"/>
                  </a:moveTo>
                  <a:lnTo>
                    <a:pt x="4303304" y="0"/>
                  </a:lnTo>
                  <a:lnTo>
                    <a:pt x="4303304" y="585521"/>
                  </a:lnTo>
                  <a:lnTo>
                    <a:pt x="0" y="5855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14300"/>
              <a:ext cx="4303304" cy="6998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71"/>
                </a:lnSpc>
              </a:pPr>
              <a:r>
                <a:rPr lang="en-US" sz="2399" spc="-115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Space Grade Devices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166114" y="6505143"/>
            <a:ext cx="4009373" cy="439141"/>
            <a:chOff x="0" y="0"/>
            <a:chExt cx="5345831" cy="58552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345831" cy="585521"/>
            </a:xfrm>
            <a:custGeom>
              <a:avLst/>
              <a:gdLst/>
              <a:ahLst/>
              <a:cxnLst/>
              <a:rect l="l" t="t" r="r" b="b"/>
              <a:pathLst>
                <a:path w="5345831" h="585521">
                  <a:moveTo>
                    <a:pt x="0" y="0"/>
                  </a:moveTo>
                  <a:lnTo>
                    <a:pt x="5345831" y="0"/>
                  </a:lnTo>
                  <a:lnTo>
                    <a:pt x="5345831" y="585521"/>
                  </a:lnTo>
                  <a:lnTo>
                    <a:pt x="0" y="5855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14300"/>
              <a:ext cx="5345831" cy="6998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71"/>
                </a:lnSpc>
              </a:pPr>
              <a:r>
                <a:rPr lang="en-US" sz="2399" b="1" spc="-115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12,995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850882" y="7308566"/>
            <a:ext cx="3315233" cy="439141"/>
            <a:chOff x="0" y="0"/>
            <a:chExt cx="4420311" cy="58552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420310" cy="585521"/>
            </a:xfrm>
            <a:custGeom>
              <a:avLst/>
              <a:gdLst/>
              <a:ahLst/>
              <a:cxnLst/>
              <a:rect l="l" t="t" r="r" b="b"/>
              <a:pathLst>
                <a:path w="4420310" h="585521">
                  <a:moveTo>
                    <a:pt x="0" y="0"/>
                  </a:moveTo>
                  <a:lnTo>
                    <a:pt x="4420310" y="0"/>
                  </a:lnTo>
                  <a:lnTo>
                    <a:pt x="4420310" y="585521"/>
                  </a:lnTo>
                  <a:lnTo>
                    <a:pt x="0" y="5855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114300"/>
              <a:ext cx="4420311" cy="6998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71"/>
                </a:lnSpc>
              </a:pPr>
              <a:r>
                <a:rPr lang="en-US" sz="2399" spc="-11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Space Grade Terabits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166115" y="7308566"/>
            <a:ext cx="3684774" cy="439141"/>
            <a:chOff x="0" y="0"/>
            <a:chExt cx="4913032" cy="58552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913032" cy="585521"/>
            </a:xfrm>
            <a:custGeom>
              <a:avLst/>
              <a:gdLst/>
              <a:ahLst/>
              <a:cxnLst/>
              <a:rect l="l" t="t" r="r" b="b"/>
              <a:pathLst>
                <a:path w="4913032" h="585521">
                  <a:moveTo>
                    <a:pt x="0" y="0"/>
                  </a:moveTo>
                  <a:lnTo>
                    <a:pt x="4913032" y="0"/>
                  </a:lnTo>
                  <a:lnTo>
                    <a:pt x="4913032" y="585521"/>
                  </a:lnTo>
                  <a:lnTo>
                    <a:pt x="0" y="5855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114300"/>
              <a:ext cx="4913032" cy="6998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71"/>
                </a:lnSpc>
              </a:pPr>
              <a:r>
                <a:rPr lang="en-US" sz="2399" b="1" spc="-115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18.779 Tbits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850882" y="7781773"/>
            <a:ext cx="3433185" cy="1782166"/>
            <a:chOff x="0" y="0"/>
            <a:chExt cx="4577580" cy="237622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577580" cy="2376221"/>
            </a:xfrm>
            <a:custGeom>
              <a:avLst/>
              <a:gdLst/>
              <a:ahLst/>
              <a:cxnLst/>
              <a:rect l="l" t="t" r="r" b="b"/>
              <a:pathLst>
                <a:path w="4577580" h="2376221">
                  <a:moveTo>
                    <a:pt x="0" y="0"/>
                  </a:moveTo>
                  <a:lnTo>
                    <a:pt x="4577580" y="0"/>
                  </a:lnTo>
                  <a:lnTo>
                    <a:pt x="4577580" y="2376221"/>
                  </a:lnTo>
                  <a:lnTo>
                    <a:pt x="0" y="23762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14300"/>
              <a:ext cx="4577580" cy="24905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71"/>
                </a:lnSpc>
              </a:pPr>
              <a:r>
                <a:rPr lang="en-US" sz="2399" spc="-11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 put this in perspective: </a:t>
              </a:r>
            </a:p>
            <a:p>
              <a:pPr algn="l">
                <a:lnSpc>
                  <a:spcPts val="3571"/>
                </a:lnSpc>
              </a:pPr>
              <a:r>
                <a:rPr lang="en-US" sz="2399" spc="-11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it takes 307,764 x 64Mb Legacy MRAMs </a:t>
              </a:r>
            </a:p>
            <a:p>
              <a:pPr algn="l">
                <a:lnSpc>
                  <a:spcPts val="3571"/>
                </a:lnSpc>
              </a:pPr>
              <a:r>
                <a:rPr lang="en-US" sz="2399" spc="-11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 store 18.8 Tbits 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0" y="2005229"/>
            <a:ext cx="18288000" cy="2334443"/>
            <a:chOff x="0" y="0"/>
            <a:chExt cx="24384000" cy="311259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4383961" cy="3112492"/>
            </a:xfrm>
            <a:custGeom>
              <a:avLst/>
              <a:gdLst/>
              <a:ahLst/>
              <a:cxnLst/>
              <a:rect l="l" t="t" r="r" b="b"/>
              <a:pathLst>
                <a:path w="24383961" h="3112492">
                  <a:moveTo>
                    <a:pt x="0" y="0"/>
                  </a:moveTo>
                  <a:lnTo>
                    <a:pt x="24383961" y="0"/>
                  </a:lnTo>
                  <a:lnTo>
                    <a:pt x="24383961" y="3112492"/>
                  </a:lnTo>
                  <a:lnTo>
                    <a:pt x="0" y="3112492"/>
                  </a:lnTo>
                  <a:close/>
                </a:path>
              </a:pathLst>
            </a:custGeom>
            <a:gradFill rotWithShape="1">
              <a:gsLst>
                <a:gs pos="0">
                  <a:srgbClr val="0173DB">
                    <a:alpha val="100000"/>
                  </a:srgbClr>
                </a:gs>
                <a:gs pos="100000">
                  <a:srgbClr val="00329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190500"/>
              <a:ext cx="24384000" cy="3303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331"/>
                </a:lnSpc>
              </a:pPr>
              <a:r>
                <a:rPr lang="en-US" sz="44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Total MRAM Devices Shipped: 1,550,738 </a:t>
              </a:r>
            </a:p>
            <a:p>
              <a:pPr algn="ctr">
                <a:lnSpc>
                  <a:spcPts val="6333"/>
                </a:lnSpc>
              </a:pPr>
              <a:r>
                <a:rPr lang="en-US" sz="44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Total MRAM Terabits Shipped: 34.004 Tbits 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 rot="8100000">
            <a:off x="5355898" y="4804620"/>
            <a:ext cx="685800" cy="304800"/>
            <a:chOff x="0" y="0"/>
            <a:chExt cx="914400" cy="4064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914400" cy="406400"/>
            </a:xfrm>
            <a:custGeom>
              <a:avLst/>
              <a:gdLst/>
              <a:ahLst/>
              <a:cxnLst/>
              <a:rect l="l" t="t" r="r" b="b"/>
              <a:pathLst>
                <a:path w="914400" h="406400">
                  <a:moveTo>
                    <a:pt x="0" y="101600"/>
                  </a:moveTo>
                  <a:lnTo>
                    <a:pt x="711200" y="101600"/>
                  </a:lnTo>
                  <a:lnTo>
                    <a:pt x="711200" y="0"/>
                  </a:lnTo>
                  <a:lnTo>
                    <a:pt x="914400" y="203200"/>
                  </a:lnTo>
                  <a:lnTo>
                    <a:pt x="711200" y="406400"/>
                  </a:lnTo>
                  <a:lnTo>
                    <a:pt x="711200" y="304800"/>
                  </a:lnTo>
                  <a:lnTo>
                    <a:pt x="0" y="304800"/>
                  </a:lnTo>
                  <a:close/>
                </a:path>
              </a:pathLst>
            </a:custGeom>
            <a:gradFill rotWithShape="1">
              <a:gsLst>
                <a:gs pos="0">
                  <a:srgbClr val="0173DB">
                    <a:alpha val="100000"/>
                  </a:srgbClr>
                </a:gs>
                <a:gs pos="100000">
                  <a:srgbClr val="00329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44"/>
          <p:cNvGrpSpPr/>
          <p:nvPr/>
        </p:nvGrpSpPr>
        <p:grpSpPr>
          <a:xfrm rot="-8100000">
            <a:off x="11594305" y="4804620"/>
            <a:ext cx="685800" cy="304800"/>
            <a:chOff x="0" y="0"/>
            <a:chExt cx="914400" cy="4064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14400" cy="406400"/>
            </a:xfrm>
            <a:custGeom>
              <a:avLst/>
              <a:gdLst/>
              <a:ahLst/>
              <a:cxnLst/>
              <a:rect l="l" t="t" r="r" b="b"/>
              <a:pathLst>
                <a:path w="914400" h="406400">
                  <a:moveTo>
                    <a:pt x="914400" y="101600"/>
                  </a:moveTo>
                  <a:lnTo>
                    <a:pt x="203200" y="101600"/>
                  </a:ln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203200" y="304800"/>
                  </a:lnTo>
                  <a:lnTo>
                    <a:pt x="914400" y="304800"/>
                  </a:lnTo>
                  <a:close/>
                </a:path>
              </a:pathLst>
            </a:custGeom>
            <a:gradFill rotWithShape="1">
              <a:gsLst>
                <a:gs pos="0">
                  <a:srgbClr val="0173DB">
                    <a:alpha val="100000"/>
                  </a:srgbClr>
                </a:gs>
                <a:gs pos="100000">
                  <a:srgbClr val="00329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9510943" y="5574368"/>
            <a:ext cx="8777057" cy="773550"/>
            <a:chOff x="0" y="0"/>
            <a:chExt cx="11702742" cy="10314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1702801" cy="1031367"/>
            </a:xfrm>
            <a:custGeom>
              <a:avLst/>
              <a:gdLst/>
              <a:ahLst/>
              <a:cxnLst/>
              <a:rect l="l" t="t" r="r" b="b"/>
              <a:pathLst>
                <a:path w="11702801" h="1031367">
                  <a:moveTo>
                    <a:pt x="0" y="0"/>
                  </a:moveTo>
                  <a:lnTo>
                    <a:pt x="11702801" y="0"/>
                  </a:lnTo>
                  <a:lnTo>
                    <a:pt x="11702801" y="1031367"/>
                  </a:lnTo>
                  <a:lnTo>
                    <a:pt x="0" y="1031367"/>
                  </a:lnTo>
                  <a:close/>
                </a:path>
              </a:pathLst>
            </a:custGeom>
            <a:gradFill rotWithShape="1">
              <a:gsLst>
                <a:gs pos="0">
                  <a:srgbClr val="0173DB">
                    <a:alpha val="100000"/>
                  </a:srgbClr>
                </a:gs>
                <a:gs pos="100000">
                  <a:srgbClr val="00329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133350"/>
              <a:ext cx="11702742" cy="1164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318"/>
                </a:lnSpc>
              </a:pPr>
              <a:r>
                <a:rPr lang="en-US" sz="2999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   Space Grade</a:t>
              </a:r>
            </a:p>
          </p:txBody>
        </p:sp>
      </p:grpSp>
      <p:sp>
        <p:nvSpPr>
          <p:cNvPr id="50" name="TextBox 22">
            <a:extLst>
              <a:ext uri="{FF2B5EF4-FFF2-40B4-BE49-F238E27FC236}">
                <a16:creationId xmlns:a16="http://schemas.microsoft.com/office/drawing/2014/main" id="{F34BDC1B-C315-7C68-39E0-D65021148DFC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44439" y="9811344"/>
            <a:ext cx="2133600" cy="365125"/>
            <a:chOff x="0" y="0"/>
            <a:chExt cx="2844800" cy="4868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4800" cy="486833"/>
            </a:xfrm>
            <a:custGeom>
              <a:avLst/>
              <a:gdLst/>
              <a:ahLst/>
              <a:cxnLst/>
              <a:rect l="l" t="t" r="r" b="b"/>
              <a:pathLst>
                <a:path w="2844800" h="486833">
                  <a:moveTo>
                    <a:pt x="0" y="0"/>
                  </a:moveTo>
                  <a:lnTo>
                    <a:pt x="2844800" y="0"/>
                  </a:lnTo>
                  <a:lnTo>
                    <a:pt x="2844800" y="486833"/>
                  </a:lnTo>
                  <a:lnTo>
                    <a:pt x="0" y="4868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844800" cy="5154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‹#›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32258" y="9705205"/>
            <a:ext cx="2257173" cy="525484"/>
            <a:chOff x="0" y="0"/>
            <a:chExt cx="3009564" cy="7006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09519" cy="700659"/>
            </a:xfrm>
            <a:custGeom>
              <a:avLst/>
              <a:gdLst/>
              <a:ahLst/>
              <a:cxnLst/>
              <a:rect l="l" t="t" r="r" b="b"/>
              <a:pathLst>
                <a:path w="3009519" h="700659">
                  <a:moveTo>
                    <a:pt x="0" y="0"/>
                  </a:moveTo>
                  <a:lnTo>
                    <a:pt x="3009519" y="0"/>
                  </a:lnTo>
                  <a:lnTo>
                    <a:pt x="3009519" y="700659"/>
                  </a:lnTo>
                  <a:lnTo>
                    <a:pt x="0" y="700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13" r="-1" b="-1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48734" y="794977"/>
            <a:ext cx="15150270" cy="805857"/>
            <a:chOff x="-106621" y="-185984"/>
            <a:chExt cx="20200360" cy="1074476"/>
          </a:xfrm>
        </p:grpSpPr>
        <p:sp>
          <p:nvSpPr>
            <p:cNvPr id="8" name="Freeform 8" descr=" 2"/>
            <p:cNvSpPr/>
            <p:nvPr/>
          </p:nvSpPr>
          <p:spPr>
            <a:xfrm>
              <a:off x="0" y="0"/>
              <a:ext cx="20093739" cy="888492"/>
            </a:xfrm>
            <a:custGeom>
              <a:avLst/>
              <a:gdLst/>
              <a:ahLst/>
              <a:cxnLst/>
              <a:rect l="l" t="t" r="r" b="b"/>
              <a:pathLst>
                <a:path w="20093739" h="888492">
                  <a:moveTo>
                    <a:pt x="0" y="0"/>
                  </a:moveTo>
                  <a:lnTo>
                    <a:pt x="20093739" y="0"/>
                  </a:lnTo>
                  <a:lnTo>
                    <a:pt x="20093739" y="888492"/>
                  </a:lnTo>
                  <a:lnTo>
                    <a:pt x="0" y="8884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06621" y="-185984"/>
              <a:ext cx="20093740" cy="104089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Powered by Avalanche – MRAM Device Ecosystem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5252023"/>
            <a:ext cx="8078979" cy="773550"/>
            <a:chOff x="0" y="0"/>
            <a:chExt cx="10771972" cy="1031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71899" cy="1031367"/>
            </a:xfrm>
            <a:custGeom>
              <a:avLst/>
              <a:gdLst/>
              <a:ahLst/>
              <a:cxnLst/>
              <a:rect l="l" t="t" r="r" b="b"/>
              <a:pathLst>
                <a:path w="10771899" h="1031367">
                  <a:moveTo>
                    <a:pt x="0" y="0"/>
                  </a:moveTo>
                  <a:lnTo>
                    <a:pt x="10771899" y="0"/>
                  </a:lnTo>
                  <a:lnTo>
                    <a:pt x="10771899" y="1031367"/>
                  </a:lnTo>
                  <a:lnTo>
                    <a:pt x="0" y="1031367"/>
                  </a:lnTo>
                  <a:close/>
                </a:path>
              </a:pathLst>
            </a:custGeom>
            <a:gradFill rotWithShape="1">
              <a:gsLst>
                <a:gs pos="0">
                  <a:srgbClr val="0173DB">
                    <a:alpha val="100000"/>
                  </a:srgbClr>
                </a:gs>
                <a:gs pos="100000">
                  <a:srgbClr val="00329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33350"/>
              <a:ext cx="10771972" cy="1164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18"/>
                </a:lnSpc>
              </a:pPr>
              <a:r>
                <a:rPr lang="en-US" sz="29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Industrial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22929" y="7788681"/>
            <a:ext cx="5551375" cy="803148"/>
            <a:chOff x="0" y="0"/>
            <a:chExt cx="7401834" cy="107086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401833" cy="1070864"/>
            </a:xfrm>
            <a:custGeom>
              <a:avLst/>
              <a:gdLst/>
              <a:ahLst/>
              <a:cxnLst/>
              <a:rect l="l" t="t" r="r" b="b"/>
              <a:pathLst>
                <a:path w="7401833" h="1070864">
                  <a:moveTo>
                    <a:pt x="0" y="0"/>
                  </a:moveTo>
                  <a:lnTo>
                    <a:pt x="7401833" y="0"/>
                  </a:lnTo>
                  <a:lnTo>
                    <a:pt x="7401833" y="1070864"/>
                  </a:lnTo>
                  <a:lnTo>
                    <a:pt x="0" y="10708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7401834" cy="11184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79"/>
                </a:lnSpc>
              </a:pPr>
              <a:r>
                <a:rPr lang="en-US" sz="2399" spc="-11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Space Grade, QED, &amp; PEMS L1, L2, L3, 30-year A&amp;D Heritage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0" y="1858009"/>
            <a:ext cx="18288000" cy="2334443"/>
            <a:chOff x="0" y="0"/>
            <a:chExt cx="24384000" cy="31125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383961" cy="3112492"/>
            </a:xfrm>
            <a:custGeom>
              <a:avLst/>
              <a:gdLst/>
              <a:ahLst/>
              <a:cxnLst/>
              <a:rect l="l" t="t" r="r" b="b"/>
              <a:pathLst>
                <a:path w="24383961" h="3112492">
                  <a:moveTo>
                    <a:pt x="0" y="0"/>
                  </a:moveTo>
                  <a:lnTo>
                    <a:pt x="24383961" y="0"/>
                  </a:lnTo>
                  <a:lnTo>
                    <a:pt x="24383961" y="3112492"/>
                  </a:lnTo>
                  <a:lnTo>
                    <a:pt x="0" y="3112492"/>
                  </a:lnTo>
                  <a:close/>
                </a:path>
              </a:pathLst>
            </a:custGeom>
            <a:gradFill rotWithShape="1">
              <a:gsLst>
                <a:gs pos="0">
                  <a:srgbClr val="0173DB">
                    <a:alpha val="100000"/>
                  </a:srgbClr>
                </a:gs>
                <a:gs pos="100000">
                  <a:srgbClr val="00329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0"/>
              <a:ext cx="24384000" cy="3303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333"/>
                </a:lnSpc>
              </a:pPr>
              <a:r>
                <a:rPr lang="en-US" sz="44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 rot="8100000">
            <a:off x="4108933" y="4569838"/>
            <a:ext cx="685800" cy="304800"/>
            <a:chOff x="0" y="0"/>
            <a:chExt cx="914400" cy="406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4400" cy="406400"/>
            </a:xfrm>
            <a:custGeom>
              <a:avLst/>
              <a:gdLst/>
              <a:ahLst/>
              <a:cxnLst/>
              <a:rect l="l" t="t" r="r" b="b"/>
              <a:pathLst>
                <a:path w="914400" h="406400">
                  <a:moveTo>
                    <a:pt x="0" y="101600"/>
                  </a:moveTo>
                  <a:lnTo>
                    <a:pt x="711200" y="101600"/>
                  </a:lnTo>
                  <a:lnTo>
                    <a:pt x="711200" y="0"/>
                  </a:lnTo>
                  <a:lnTo>
                    <a:pt x="914400" y="203200"/>
                  </a:lnTo>
                  <a:lnTo>
                    <a:pt x="711200" y="406400"/>
                  </a:lnTo>
                  <a:lnTo>
                    <a:pt x="711200" y="304800"/>
                  </a:lnTo>
                  <a:lnTo>
                    <a:pt x="0" y="304800"/>
                  </a:lnTo>
                  <a:close/>
                </a:path>
              </a:pathLst>
            </a:custGeom>
            <a:gradFill rotWithShape="1">
              <a:gsLst>
                <a:gs pos="0">
                  <a:srgbClr val="0173DB">
                    <a:alpha val="100000"/>
                  </a:srgbClr>
                </a:gs>
                <a:gs pos="100000">
                  <a:srgbClr val="00329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 rot="-8100000">
            <a:off x="11296683" y="4569838"/>
            <a:ext cx="685800" cy="304800"/>
            <a:chOff x="0" y="0"/>
            <a:chExt cx="914400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400" cy="406400"/>
            </a:xfrm>
            <a:custGeom>
              <a:avLst/>
              <a:gdLst/>
              <a:ahLst/>
              <a:cxnLst/>
              <a:rect l="l" t="t" r="r" b="b"/>
              <a:pathLst>
                <a:path w="914400" h="406400">
                  <a:moveTo>
                    <a:pt x="914400" y="101600"/>
                  </a:moveTo>
                  <a:lnTo>
                    <a:pt x="203200" y="101600"/>
                  </a:ln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203200" y="304800"/>
                  </a:lnTo>
                  <a:lnTo>
                    <a:pt x="914400" y="304800"/>
                  </a:lnTo>
                  <a:close/>
                </a:path>
              </a:pathLst>
            </a:custGeom>
            <a:gradFill rotWithShape="1">
              <a:gsLst>
                <a:gs pos="0">
                  <a:srgbClr val="0173DB">
                    <a:alpha val="100000"/>
                  </a:srgbClr>
                </a:gs>
                <a:gs pos="100000">
                  <a:srgbClr val="00329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037762" y="5252023"/>
            <a:ext cx="9250238" cy="773550"/>
            <a:chOff x="0" y="0"/>
            <a:chExt cx="12333651" cy="1031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333710" cy="1031367"/>
            </a:xfrm>
            <a:custGeom>
              <a:avLst/>
              <a:gdLst/>
              <a:ahLst/>
              <a:cxnLst/>
              <a:rect l="l" t="t" r="r" b="b"/>
              <a:pathLst>
                <a:path w="12333710" h="1031367">
                  <a:moveTo>
                    <a:pt x="0" y="0"/>
                  </a:moveTo>
                  <a:lnTo>
                    <a:pt x="12333710" y="0"/>
                  </a:lnTo>
                  <a:lnTo>
                    <a:pt x="12333710" y="1031367"/>
                  </a:lnTo>
                  <a:lnTo>
                    <a:pt x="0" y="1031367"/>
                  </a:lnTo>
                  <a:close/>
                </a:path>
              </a:pathLst>
            </a:custGeom>
            <a:gradFill rotWithShape="1">
              <a:gsLst>
                <a:gs pos="0">
                  <a:srgbClr val="0173DB">
                    <a:alpha val="100000"/>
                  </a:srgbClr>
                </a:gs>
                <a:gs pos="100000">
                  <a:srgbClr val="00329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33350"/>
              <a:ext cx="12333651" cy="1164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18"/>
                </a:lnSpc>
              </a:pPr>
              <a:r>
                <a:rPr lang="en-US" sz="29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Space Grade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2429540" y="6491095"/>
            <a:ext cx="3219899" cy="752580"/>
          </a:xfrm>
          <a:custGeom>
            <a:avLst/>
            <a:gdLst/>
            <a:ahLst/>
            <a:cxnLst/>
            <a:rect l="l" t="t" r="r" b="b"/>
            <a:pathLst>
              <a:path w="3219899" h="752580">
                <a:moveTo>
                  <a:pt x="0" y="0"/>
                </a:moveTo>
                <a:lnTo>
                  <a:pt x="3219899" y="0"/>
                </a:lnTo>
                <a:lnTo>
                  <a:pt x="3219899" y="752580"/>
                </a:lnTo>
                <a:lnTo>
                  <a:pt x="0" y="752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9037762" y="6575791"/>
            <a:ext cx="2745989" cy="676256"/>
            <a:chOff x="0" y="0"/>
            <a:chExt cx="6812075" cy="1677612"/>
          </a:xfrm>
        </p:grpSpPr>
        <p:sp>
          <p:nvSpPr>
            <p:cNvPr id="28" name="Freeform 28" descr="Micross"/>
            <p:cNvSpPr/>
            <p:nvPr/>
          </p:nvSpPr>
          <p:spPr>
            <a:xfrm>
              <a:off x="0" y="0"/>
              <a:ext cx="6812026" cy="1677670"/>
            </a:xfrm>
            <a:custGeom>
              <a:avLst/>
              <a:gdLst/>
              <a:ahLst/>
              <a:cxnLst/>
              <a:rect l="l" t="t" r="r" b="b"/>
              <a:pathLst>
                <a:path w="6812026" h="1677670">
                  <a:moveTo>
                    <a:pt x="0" y="0"/>
                  </a:moveTo>
                  <a:lnTo>
                    <a:pt x="6812026" y="0"/>
                  </a:lnTo>
                  <a:lnTo>
                    <a:pt x="6812026" y="1677670"/>
                  </a:lnTo>
                  <a:lnTo>
                    <a:pt x="0" y="1677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94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 descr="Falcon Electronics"/>
          <p:cNvSpPr/>
          <p:nvPr/>
        </p:nvSpPr>
        <p:spPr>
          <a:xfrm>
            <a:off x="9037762" y="7709225"/>
            <a:ext cx="2745989" cy="878717"/>
          </a:xfrm>
          <a:custGeom>
            <a:avLst/>
            <a:gdLst/>
            <a:ahLst/>
            <a:cxnLst/>
            <a:rect l="l" t="t" r="r" b="b"/>
            <a:pathLst>
              <a:path w="2745989" h="878717">
                <a:moveTo>
                  <a:pt x="0" y="0"/>
                </a:moveTo>
                <a:lnTo>
                  <a:pt x="2745990" y="0"/>
                </a:lnTo>
                <a:lnTo>
                  <a:pt x="2745990" y="878717"/>
                </a:lnTo>
                <a:lnTo>
                  <a:pt x="0" y="878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9037762" y="9045121"/>
            <a:ext cx="2745989" cy="426359"/>
            <a:chOff x="0" y="0"/>
            <a:chExt cx="7982464" cy="12394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982458" cy="1239393"/>
            </a:xfrm>
            <a:custGeom>
              <a:avLst/>
              <a:gdLst/>
              <a:ahLst/>
              <a:cxnLst/>
              <a:rect l="l" t="t" r="r" b="b"/>
              <a:pathLst>
                <a:path w="7982458" h="1239393">
                  <a:moveTo>
                    <a:pt x="0" y="0"/>
                  </a:moveTo>
                  <a:lnTo>
                    <a:pt x="7982458" y="0"/>
                  </a:lnTo>
                  <a:lnTo>
                    <a:pt x="7982458" y="1239393"/>
                  </a:lnTo>
                  <a:lnTo>
                    <a:pt x="0" y="1239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22" r="-113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362023" y="8924528"/>
            <a:ext cx="5357372" cy="803148"/>
            <a:chOff x="0" y="0"/>
            <a:chExt cx="7143163" cy="107086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143163" cy="1070864"/>
            </a:xfrm>
            <a:custGeom>
              <a:avLst/>
              <a:gdLst/>
              <a:ahLst/>
              <a:cxnLst/>
              <a:rect l="l" t="t" r="r" b="b"/>
              <a:pathLst>
                <a:path w="7143163" h="1070864">
                  <a:moveTo>
                    <a:pt x="0" y="0"/>
                  </a:moveTo>
                  <a:lnTo>
                    <a:pt x="7143163" y="0"/>
                  </a:lnTo>
                  <a:lnTo>
                    <a:pt x="7143163" y="1070864"/>
                  </a:lnTo>
                  <a:lnTo>
                    <a:pt x="0" y="10708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7143163" cy="11184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79"/>
                </a:lnSpc>
              </a:pPr>
              <a:r>
                <a:rPr lang="en-US" sz="2399" spc="-11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Space Grade, QED, PEMS, and RadHard, Standard &amp; Custom 30-year Qual Heritage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322929" y="6284836"/>
            <a:ext cx="5551375" cy="1165098"/>
            <a:chOff x="0" y="0"/>
            <a:chExt cx="7401834" cy="155346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401833" cy="1553464"/>
            </a:xfrm>
            <a:custGeom>
              <a:avLst/>
              <a:gdLst/>
              <a:ahLst/>
              <a:cxnLst/>
              <a:rect l="l" t="t" r="r" b="b"/>
              <a:pathLst>
                <a:path w="7401833" h="1553464">
                  <a:moveTo>
                    <a:pt x="0" y="0"/>
                  </a:moveTo>
                  <a:lnTo>
                    <a:pt x="7401833" y="0"/>
                  </a:lnTo>
                  <a:lnTo>
                    <a:pt x="7401833" y="1553464"/>
                  </a:lnTo>
                  <a:lnTo>
                    <a:pt x="0" y="15534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7401834" cy="16010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79"/>
                </a:lnSpc>
              </a:pPr>
              <a:r>
                <a:rPr lang="en-US" sz="2399" spc="-11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Space Grade, QED, PEMS, QML, and RadHard; 30-year Hi-Rel Qual Heritage Plastic, Die, Hermetic, &amp; MCM</a:t>
              </a:r>
            </a:p>
          </p:txBody>
        </p:sp>
      </p:grpSp>
      <p:sp>
        <p:nvSpPr>
          <p:cNvPr id="38" name="Freeform 38"/>
          <p:cNvSpPr/>
          <p:nvPr/>
        </p:nvSpPr>
        <p:spPr>
          <a:xfrm>
            <a:off x="5246703" y="2171288"/>
            <a:ext cx="7794594" cy="1707886"/>
          </a:xfrm>
          <a:custGeom>
            <a:avLst/>
            <a:gdLst/>
            <a:ahLst/>
            <a:cxnLst/>
            <a:rect l="l" t="t" r="r" b="b"/>
            <a:pathLst>
              <a:path w="7794594" h="1707886">
                <a:moveTo>
                  <a:pt x="0" y="0"/>
                </a:moveTo>
                <a:lnTo>
                  <a:pt x="7794594" y="0"/>
                </a:lnTo>
                <a:lnTo>
                  <a:pt x="7794594" y="1707886"/>
                </a:lnTo>
                <a:lnTo>
                  <a:pt x="0" y="17078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96B68F58-86FB-ADB8-318E-CE57103CCBEA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7359" y="2153703"/>
            <a:ext cx="5747740" cy="5979594"/>
            <a:chOff x="0" y="0"/>
            <a:chExt cx="7663654" cy="7972792"/>
          </a:xfrm>
        </p:grpSpPr>
        <p:sp>
          <p:nvSpPr>
            <p:cNvPr id="3" name="TextBox 3"/>
            <p:cNvSpPr txBox="1"/>
            <p:nvPr/>
          </p:nvSpPr>
          <p:spPr>
            <a:xfrm>
              <a:off x="0" y="-66675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1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01403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 spc="-84" dirty="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Avalanche DARPA Connection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1317786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00542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152556"/>
              <a:ext cx="6621167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Avalanche Roadmap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971917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254674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3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06687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 b="1">
                  <a:solidFill>
                    <a:srgbClr val="2B2B2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Enabled Platforms - Booting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626049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908805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4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476884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Enabled Platforms - Storage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6296245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579002"/>
              <a:ext cx="6621167" cy="488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PART 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147080"/>
              <a:ext cx="7663654" cy="64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2B2B2B"/>
                  </a:solidFill>
                  <a:latin typeface="Arial"/>
                  <a:ea typeface="Arial"/>
                  <a:cs typeface="Arial"/>
                  <a:sym typeface="Arial"/>
                </a:rPr>
                <a:t>Enabled Platforms - Processing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7966442"/>
              <a:ext cx="7663654" cy="0"/>
            </a:xfrm>
            <a:prstGeom prst="line">
              <a:avLst/>
            </a:prstGeom>
            <a:ln w="12700" cap="rnd">
              <a:solidFill>
                <a:srgbClr val="1B241A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2439464"/>
            <a:ext cx="8619585" cy="4535411"/>
            <a:chOff x="0" y="0"/>
            <a:chExt cx="2270179" cy="11945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0179" cy="1194512"/>
            </a:xfrm>
            <a:custGeom>
              <a:avLst/>
              <a:gdLst/>
              <a:ahLst/>
              <a:cxnLst/>
              <a:rect l="l" t="t" r="r" b="b"/>
              <a:pathLst>
                <a:path w="2270179" h="1194512">
                  <a:moveTo>
                    <a:pt x="0" y="0"/>
                  </a:moveTo>
                  <a:lnTo>
                    <a:pt x="2270179" y="0"/>
                  </a:lnTo>
                  <a:lnTo>
                    <a:pt x="2270179" y="1194512"/>
                  </a:lnTo>
                  <a:lnTo>
                    <a:pt x="0" y="1194512"/>
                  </a:lnTo>
                  <a:close/>
                </a:path>
              </a:pathLst>
            </a:custGeom>
            <a:solidFill>
              <a:srgbClr val="008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2270179" cy="1289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05129" y="4091219"/>
            <a:ext cx="7714456" cy="12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spc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A90C99-7E66-9701-1E05-E0B14F09A758}"/>
              </a:ext>
            </a:extLst>
          </p:cNvPr>
          <p:cNvSpPr txBox="1"/>
          <p:nvPr/>
        </p:nvSpPr>
        <p:spPr>
          <a:xfrm>
            <a:off x="457200" y="9639300"/>
            <a:ext cx="3657600" cy="37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Avalanche Technology - Confidential</a:t>
            </a:r>
            <a:endParaRPr lang="en-US" sz="1600" u="none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1249</Words>
  <Application>Microsoft Office PowerPoint</Application>
  <PresentationFormat>Custom</PresentationFormat>
  <Paragraphs>312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Avalanche MAPLD 2025</dc:title>
  <dc:creator>Paul Chopelas</dc:creator>
  <cp:lastModifiedBy>Paul Chopelas</cp:lastModifiedBy>
  <cp:revision>8</cp:revision>
  <dcterms:created xsi:type="dcterms:W3CDTF">2006-08-16T00:00:00Z</dcterms:created>
  <dcterms:modified xsi:type="dcterms:W3CDTF">2025-05-21T23:54:31Z</dcterms:modified>
  <dc:identifier>DAGm9tDuvF8</dc:identifier>
</cp:coreProperties>
</file>